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style5.xml" ContentType="application/vnd.ms-office.chartstyl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style1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48.xml" ContentType="application/vnd.openxmlformats-officedocument.drawingml.chart+xml"/>
  <Default Extension="svg" ContentType="image/sv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olors5.xml" ContentType="application/vnd.ms-office.chartcolor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1.xml" ContentType="application/vnd.ms-office.chartcolorstyle+xml"/>
  <Override PartName="/ppt/charts/chart6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style4.xml" ContentType="application/vnd.ms-office.chartstyl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charts/chart3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  <p:sldMasterId id="2147483818" r:id="rId4"/>
  </p:sldMasterIdLst>
  <p:notesMasterIdLst>
    <p:notesMasterId r:id="rId67"/>
  </p:notesMasterIdLst>
  <p:sldIdLst>
    <p:sldId id="437" r:id="rId5"/>
    <p:sldId id="477" r:id="rId6"/>
    <p:sldId id="257" r:id="rId7"/>
    <p:sldId id="288" r:id="rId8"/>
    <p:sldId id="337" r:id="rId9"/>
    <p:sldId id="259" r:id="rId10"/>
    <p:sldId id="260" r:id="rId11"/>
    <p:sldId id="291" r:id="rId12"/>
    <p:sldId id="338" r:id="rId13"/>
    <p:sldId id="261" r:id="rId14"/>
    <p:sldId id="294" r:id="rId15"/>
    <p:sldId id="339" r:id="rId16"/>
    <p:sldId id="262" r:id="rId17"/>
    <p:sldId id="297" r:id="rId18"/>
    <p:sldId id="340" r:id="rId19"/>
    <p:sldId id="263" r:id="rId20"/>
    <p:sldId id="300" r:id="rId21"/>
    <p:sldId id="341" r:id="rId22"/>
    <p:sldId id="264" r:id="rId23"/>
    <p:sldId id="303" r:id="rId24"/>
    <p:sldId id="342" r:id="rId25"/>
    <p:sldId id="265" r:id="rId26"/>
    <p:sldId id="306" r:id="rId27"/>
    <p:sldId id="343" r:id="rId28"/>
    <p:sldId id="266" r:id="rId29"/>
    <p:sldId id="309" r:id="rId30"/>
    <p:sldId id="344" r:id="rId31"/>
    <p:sldId id="267" r:id="rId32"/>
    <p:sldId id="312" r:id="rId33"/>
    <p:sldId id="345" r:id="rId34"/>
    <p:sldId id="273" r:id="rId35"/>
    <p:sldId id="315" r:id="rId36"/>
    <p:sldId id="346" r:id="rId37"/>
    <p:sldId id="274" r:id="rId38"/>
    <p:sldId id="275" r:id="rId39"/>
    <p:sldId id="318" r:id="rId40"/>
    <p:sldId id="347" r:id="rId41"/>
    <p:sldId id="276" r:id="rId42"/>
    <p:sldId id="321" r:id="rId43"/>
    <p:sldId id="348" r:id="rId44"/>
    <p:sldId id="277" r:id="rId45"/>
    <p:sldId id="324" r:id="rId46"/>
    <p:sldId id="349" r:id="rId47"/>
    <p:sldId id="278" r:id="rId48"/>
    <p:sldId id="279" r:id="rId49"/>
    <p:sldId id="280" r:id="rId50"/>
    <p:sldId id="327" r:id="rId51"/>
    <p:sldId id="350" r:id="rId52"/>
    <p:sldId id="281" r:id="rId53"/>
    <p:sldId id="330" r:id="rId54"/>
    <p:sldId id="351" r:id="rId55"/>
    <p:sldId id="282" r:id="rId56"/>
    <p:sldId id="283" r:id="rId57"/>
    <p:sldId id="333" r:id="rId58"/>
    <p:sldId id="352" r:id="rId59"/>
    <p:sldId id="284" r:id="rId60"/>
    <p:sldId id="353" r:id="rId61"/>
    <p:sldId id="285" r:id="rId62"/>
    <p:sldId id="354" r:id="rId63"/>
    <p:sldId id="286" r:id="rId64"/>
    <p:sldId id="287" r:id="rId65"/>
    <p:sldId id="480" r:id="rId66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860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2\71%20-%20&#928;&#945;&#957;&#949;&#955;&#955;&#945;&#948;&#953;&#954;&#942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E29-4D0F-B0E1-98F1E5FB23E6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E29-4D0F-B0E1-98F1E5FB23E6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E29-4D0F-B0E1-98F1E5FB23E6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E29-4D0F-B0E1-98F1E5FB23E6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E29-4D0F-B0E1-98F1E5FB23E6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Sheet1!$E$3:$E$7</c:f>
              <c:numCache>
                <c:formatCode>0.0</c:formatCode>
                <c:ptCount val="5"/>
                <c:pt idx="0">
                  <c:v>10.1</c:v>
                </c:pt>
                <c:pt idx="1">
                  <c:v>27.6</c:v>
                </c:pt>
                <c:pt idx="2">
                  <c:v>27.5</c:v>
                </c:pt>
                <c:pt idx="3">
                  <c:v>33.4</c:v>
                </c:pt>
                <c:pt idx="4">
                  <c:v>1.4059317402752212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29-4D0F-B0E1-98F1E5FB23E6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Sheet!$B$31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Sheet!$A$33:$A$37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Sheet!$B$33:$B$37</c:f>
              <c:numCache>
                <c:formatCode>#,##0.0%</c:formatCode>
                <c:ptCount val="5"/>
                <c:pt idx="0">
                  <c:v>6.2937062937062929E-2</c:v>
                </c:pt>
                <c:pt idx="1">
                  <c:v>7.1428571428571438E-2</c:v>
                </c:pt>
                <c:pt idx="2">
                  <c:v>0.24651162790697675</c:v>
                </c:pt>
                <c:pt idx="3">
                  <c:v>0.41250000000000009</c:v>
                </c:pt>
                <c:pt idx="4">
                  <c:v>0.34951456310679635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E3-41FB-A779-4FF22BD7BC35}"/>
            </c:ext>
          </c:extLst>
        </c:ser>
        <c:ser>
          <c:idx val="1"/>
          <c:order val="1"/>
          <c:tx>
            <c:strRef>
              <c:f>Sheet!$C$31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Sheet!$A$33:$A$37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Sheet!$C$33:$C$37</c:f>
              <c:numCache>
                <c:formatCode>#,##0.0%</c:formatCode>
                <c:ptCount val="5"/>
                <c:pt idx="0">
                  <c:v>9.0909090909090981E-2</c:v>
                </c:pt>
                <c:pt idx="1">
                  <c:v>0.14285714285714296</c:v>
                </c:pt>
                <c:pt idx="2">
                  <c:v>0.22790697674418606</c:v>
                </c:pt>
                <c:pt idx="3">
                  <c:v>0.30625000000000002</c:v>
                </c:pt>
                <c:pt idx="4">
                  <c:v>0.21359223300970881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E3-41FB-A779-4FF22BD7BC35}"/>
            </c:ext>
          </c:extLst>
        </c:ser>
        <c:ser>
          <c:idx val="2"/>
          <c:order val="2"/>
          <c:tx>
            <c:strRef>
              <c:f>Sheet!$D$31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Sheet!$A$33:$A$37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Sheet!$D$33:$D$37</c:f>
              <c:numCache>
                <c:formatCode>#,##0.0%</c:formatCode>
                <c:ptCount val="5"/>
                <c:pt idx="0">
                  <c:v>0.17482517482517484</c:v>
                </c:pt>
                <c:pt idx="1">
                  <c:v>0.22619047619047625</c:v>
                </c:pt>
                <c:pt idx="2">
                  <c:v>7.9069767441860492E-2</c:v>
                </c:pt>
                <c:pt idx="3">
                  <c:v>0.1</c:v>
                </c:pt>
                <c:pt idx="4">
                  <c:v>0.12621359223300968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E3-41FB-A779-4FF22BD7BC35}"/>
            </c:ext>
          </c:extLst>
        </c:ser>
        <c:ser>
          <c:idx val="3"/>
          <c:order val="3"/>
          <c:tx>
            <c:strRef>
              <c:f>Sheet!$E$31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Sheet!$A$33:$A$37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Sheet!$E$33:$E$37</c:f>
              <c:numCache>
                <c:formatCode>#,##0.0%</c:formatCode>
                <c:ptCount val="5"/>
                <c:pt idx="0">
                  <c:v>0.64335664335664333</c:v>
                </c:pt>
                <c:pt idx="1">
                  <c:v>0.52380952380952384</c:v>
                </c:pt>
                <c:pt idx="2">
                  <c:v>0.40465116279069768</c:v>
                </c:pt>
                <c:pt idx="3">
                  <c:v>0.11874999999999998</c:v>
                </c:pt>
                <c:pt idx="4">
                  <c:v>0.28155339805825241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E3-41FB-A779-4FF22BD7BC35}"/>
            </c:ext>
          </c:extLst>
        </c:ser>
        <c:ser>
          <c:idx val="4"/>
          <c:order val="4"/>
          <c:tx>
            <c:strRef>
              <c:f>Sheet!$F$31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Sheet!$A$33:$A$37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Sheet!$F$33:$F$37</c:f>
              <c:numCache>
                <c:formatCode>#,##0.0%</c:formatCode>
                <c:ptCount val="5"/>
                <c:pt idx="0">
                  <c:v>2.7972027972027986E-2</c:v>
                </c:pt>
                <c:pt idx="1">
                  <c:v>3.5714285714285719E-2</c:v>
                </c:pt>
                <c:pt idx="2">
                  <c:v>4.1860465116279076E-2</c:v>
                </c:pt>
                <c:pt idx="3">
                  <c:v>6.25E-2</c:v>
                </c:pt>
                <c:pt idx="4">
                  <c:v>2.9126213592233007E-2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E3-41FB-A779-4FF22BD7BC35}"/>
            </c:ext>
          </c:extLst>
        </c:ser>
        <c:dLbls>
          <c:showVal val="1"/>
        </c:dLbls>
        <c:gapWidth val="95"/>
        <c:gapDepth val="95"/>
        <c:shape val="box"/>
        <c:axId val="80417920"/>
        <c:axId val="80419456"/>
        <c:axId val="0"/>
      </c:bar3DChart>
      <c:catAx>
        <c:axId val="80417920"/>
        <c:scaling>
          <c:orientation val="minMax"/>
        </c:scaling>
        <c:axPos val="l"/>
        <c:numFmt formatCode="General" sourceLinked="0"/>
        <c:majorTickMark val="none"/>
        <c:tickLblPos val="nextTo"/>
        <c:crossAx val="80419456"/>
        <c:crosses val="autoZero"/>
        <c:auto val="1"/>
        <c:lblAlgn val="ctr"/>
        <c:lblOffset val="100"/>
      </c:catAx>
      <c:valAx>
        <c:axId val="80419456"/>
        <c:scaling>
          <c:orientation val="minMax"/>
        </c:scaling>
        <c:delete val="1"/>
        <c:axPos val="b"/>
        <c:numFmt formatCode="0%" sourceLinked="1"/>
        <c:tickLblPos val="none"/>
        <c:crossAx val="8041792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Sheet1!$B$48:$B$52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Sheet1!$E$48:$E$52</c:f>
              <c:numCache>
                <c:formatCode>0.0</c:formatCode>
                <c:ptCount val="5"/>
                <c:pt idx="0">
                  <c:v>29.457995926275608</c:v>
                </c:pt>
                <c:pt idx="1">
                  <c:v>17.17025187540364</c:v>
                </c:pt>
                <c:pt idx="2">
                  <c:v>10.263798499677058</c:v>
                </c:pt>
                <c:pt idx="3">
                  <c:v>38.820607084306168</c:v>
                </c:pt>
                <c:pt idx="4">
                  <c:v>4.2873466143375163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EB-4C75-AF75-0ED76AAC107F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222663516034113"/>
          <c:y val="8.1088742285592708E-2"/>
          <c:w val="0.80343644727693475"/>
          <c:h val="0.89512747393062353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[OUTPUT.xls]Sheet!$B$66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[OUTPUT.xls]Sheet!$A$67:$A$72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[OUTPUT.xls]Sheet!$B$67:$B$72</c:f>
              <c:numCache>
                <c:formatCode>#,##0.0%</c:formatCode>
                <c:ptCount val="6"/>
                <c:pt idx="0">
                  <c:v>0.51428571428571435</c:v>
                </c:pt>
                <c:pt idx="1">
                  <c:v>0.16800000000000001</c:v>
                </c:pt>
                <c:pt idx="2">
                  <c:v>0.29687500000000011</c:v>
                </c:pt>
                <c:pt idx="3">
                  <c:v>9.3023255813953501E-2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08-4740-B24D-04049C4FEB73}"/>
            </c:ext>
          </c:extLst>
        </c:ser>
        <c:ser>
          <c:idx val="1"/>
          <c:order val="1"/>
          <c:tx>
            <c:strRef>
              <c:f>[OUTPUT.xls]Sheet!$C$66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[OUTPUT.xls]Sheet!$A$67:$A$72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[OUTPUT.xls]Sheet!$C$67:$C$72</c:f>
              <c:numCache>
                <c:formatCode>#,##0.0%</c:formatCode>
                <c:ptCount val="6"/>
                <c:pt idx="0">
                  <c:v>0.22857142857142862</c:v>
                </c:pt>
                <c:pt idx="1">
                  <c:v>0.12000000000000002</c:v>
                </c:pt>
                <c:pt idx="2">
                  <c:v>0.25</c:v>
                </c:pt>
                <c:pt idx="3">
                  <c:v>0.11627906976744186</c:v>
                </c:pt>
                <c:pt idx="4">
                  <c:v>0.2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08-4740-B24D-04049C4FEB73}"/>
            </c:ext>
          </c:extLst>
        </c:ser>
        <c:ser>
          <c:idx val="2"/>
          <c:order val="2"/>
          <c:tx>
            <c:strRef>
              <c:f>[OUTPUT.xls]Sheet!$D$66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[OUTPUT.xls]Sheet!$A$67:$A$72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[OUTPUT.xls]Sheet!$D$67:$D$72</c:f>
              <c:numCache>
                <c:formatCode>#,##0.0%</c:formatCode>
                <c:ptCount val="6"/>
                <c:pt idx="0">
                  <c:v>6.3492063492063502E-2</c:v>
                </c:pt>
                <c:pt idx="1">
                  <c:v>0.15200000000000005</c:v>
                </c:pt>
                <c:pt idx="2">
                  <c:v>6.25E-2</c:v>
                </c:pt>
                <c:pt idx="3">
                  <c:v>6.9767441860465143E-2</c:v>
                </c:pt>
                <c:pt idx="4">
                  <c:v>0.26666666666666677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08-4740-B24D-04049C4FEB73}"/>
            </c:ext>
          </c:extLst>
        </c:ser>
        <c:ser>
          <c:idx val="3"/>
          <c:order val="3"/>
          <c:tx>
            <c:strRef>
              <c:f>[OUTPUT.xls]Sheet!$E$66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[OUTPUT.xls]Sheet!$A$67:$A$72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[OUTPUT.xls]Sheet!$E$67:$E$72</c:f>
              <c:numCache>
                <c:formatCode>#,##0.0%</c:formatCode>
                <c:ptCount val="6"/>
                <c:pt idx="0">
                  <c:v>0.15873015873015878</c:v>
                </c:pt>
                <c:pt idx="1">
                  <c:v>0.52400000000000002</c:v>
                </c:pt>
                <c:pt idx="2">
                  <c:v>0.37500000000000011</c:v>
                </c:pt>
                <c:pt idx="3">
                  <c:v>0.67441860465116299</c:v>
                </c:pt>
                <c:pt idx="4">
                  <c:v>0.46666666666666673</c:v>
                </c:pt>
                <c:pt idx="5">
                  <c:v>0.70370370370370372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08-4740-B24D-04049C4FEB73}"/>
            </c:ext>
          </c:extLst>
        </c:ser>
        <c:ser>
          <c:idx val="4"/>
          <c:order val="4"/>
          <c:tx>
            <c:strRef>
              <c:f>[OUTPUT.xls]Sheet!$F$66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[OUTPUT.xls]Sheet!$A$67:$A$72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[OUTPUT.xls]Sheet!$F$67:$F$72</c:f>
              <c:numCache>
                <c:formatCode>#,##0.0%</c:formatCode>
                <c:ptCount val="6"/>
                <c:pt idx="0">
                  <c:v>3.4920634920634921E-2</c:v>
                </c:pt>
                <c:pt idx="1">
                  <c:v>3.6000000000000011E-2</c:v>
                </c:pt>
                <c:pt idx="2">
                  <c:v>1.5625E-2</c:v>
                </c:pt>
                <c:pt idx="3">
                  <c:v>4.6511627906976778E-2</c:v>
                </c:pt>
                <c:pt idx="4">
                  <c:v>6.666666666666668E-2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08-4740-B24D-04049C4FEB73}"/>
            </c:ext>
          </c:extLst>
        </c:ser>
        <c:dLbls>
          <c:showVal val="1"/>
        </c:dLbls>
        <c:gapWidth val="95"/>
        <c:gapDepth val="95"/>
        <c:shape val="box"/>
        <c:axId val="81795712"/>
        <c:axId val="81817984"/>
        <c:axId val="0"/>
      </c:bar3DChart>
      <c:catAx>
        <c:axId val="81795712"/>
        <c:scaling>
          <c:orientation val="maxMin"/>
        </c:scaling>
        <c:axPos val="l"/>
        <c:numFmt formatCode="General" sourceLinked="0"/>
        <c:majorTickMark val="none"/>
        <c:tickLblPos val="nextTo"/>
        <c:crossAx val="81817984"/>
        <c:crosses val="autoZero"/>
        <c:auto val="1"/>
        <c:lblAlgn val="ctr"/>
        <c:lblOffset val="100"/>
      </c:catAx>
      <c:valAx>
        <c:axId val="81817984"/>
        <c:scaling>
          <c:orientation val="minMax"/>
        </c:scaling>
        <c:delete val="1"/>
        <c:axPos val="t"/>
        <c:numFmt formatCode="0%" sourceLinked="1"/>
        <c:tickLblPos val="none"/>
        <c:crossAx val="8179571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Sheet!$B$31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Sheet!$A$47:$A$51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Sheet!$B$47:$B$51</c:f>
              <c:numCache>
                <c:formatCode>#,##0.0%</c:formatCode>
                <c:ptCount val="5"/>
                <c:pt idx="0">
                  <c:v>0.10489510489510492</c:v>
                </c:pt>
                <c:pt idx="1">
                  <c:v>0.15568862275449108</c:v>
                </c:pt>
                <c:pt idx="2">
                  <c:v>0.31944444444444453</c:v>
                </c:pt>
                <c:pt idx="3">
                  <c:v>0.550632911392405</c:v>
                </c:pt>
                <c:pt idx="4">
                  <c:v>0.46601941747572817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46-4FF0-B7A2-BA3D8EE236A4}"/>
            </c:ext>
          </c:extLst>
        </c:ser>
        <c:ser>
          <c:idx val="1"/>
          <c:order val="1"/>
          <c:tx>
            <c:strRef>
              <c:f>Sheet!$C$31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Sheet!$A$47:$A$51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Sheet!$C$47:$C$51</c:f>
              <c:numCache>
                <c:formatCode>#,##0.0%</c:formatCode>
                <c:ptCount val="5"/>
                <c:pt idx="0">
                  <c:v>0.12587412587412586</c:v>
                </c:pt>
                <c:pt idx="1">
                  <c:v>0.14970059880239533</c:v>
                </c:pt>
                <c:pt idx="2">
                  <c:v>0.2175925925925927</c:v>
                </c:pt>
                <c:pt idx="3">
                  <c:v>0.24683544303797481</c:v>
                </c:pt>
                <c:pt idx="4">
                  <c:v>0.20388349514563112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46-4FF0-B7A2-BA3D8EE236A4}"/>
            </c:ext>
          </c:extLst>
        </c:ser>
        <c:ser>
          <c:idx val="2"/>
          <c:order val="2"/>
          <c:tx>
            <c:strRef>
              <c:f>Sheet!$D$31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Sheet!$A$47:$A$51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Sheet!$D$47:$D$51</c:f>
              <c:numCache>
                <c:formatCode>#,##0.0%</c:formatCode>
                <c:ptCount val="5"/>
                <c:pt idx="0">
                  <c:v>9.0909090909090981E-2</c:v>
                </c:pt>
                <c:pt idx="1">
                  <c:v>0.15568862275449108</c:v>
                </c:pt>
                <c:pt idx="2">
                  <c:v>0.10185185185185186</c:v>
                </c:pt>
                <c:pt idx="3">
                  <c:v>7.5949367088607597E-2</c:v>
                </c:pt>
                <c:pt idx="4">
                  <c:v>9.7087378640776698E-2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46-4FF0-B7A2-BA3D8EE236A4}"/>
            </c:ext>
          </c:extLst>
        </c:ser>
        <c:ser>
          <c:idx val="3"/>
          <c:order val="3"/>
          <c:tx>
            <c:strRef>
              <c:f>Sheet!$E$31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Sheet!$A$47:$A$51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Sheet!$E$47:$E$51</c:f>
              <c:numCache>
                <c:formatCode>#,##0.0%</c:formatCode>
                <c:ptCount val="5"/>
                <c:pt idx="0">
                  <c:v>0.67132867132867191</c:v>
                </c:pt>
                <c:pt idx="1">
                  <c:v>0.53293413173652671</c:v>
                </c:pt>
                <c:pt idx="2">
                  <c:v>0.31018518518518534</c:v>
                </c:pt>
                <c:pt idx="3">
                  <c:v>9.4936708860759528E-2</c:v>
                </c:pt>
                <c:pt idx="4">
                  <c:v>0.18446601941747584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946-4FF0-B7A2-BA3D8EE236A4}"/>
            </c:ext>
          </c:extLst>
        </c:ser>
        <c:ser>
          <c:idx val="4"/>
          <c:order val="4"/>
          <c:tx>
            <c:strRef>
              <c:f>Sheet!$F$31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Sheet!$A$47:$A$51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Sheet!$F$47:$F$51</c:f>
              <c:numCache>
                <c:formatCode>#,##0.0%</c:formatCode>
                <c:ptCount val="5"/>
                <c:pt idx="0">
                  <c:v>6.9930069930069947E-3</c:v>
                </c:pt>
                <c:pt idx="1">
                  <c:v>5.9880239520958113E-3</c:v>
                </c:pt>
                <c:pt idx="2">
                  <c:v>5.0925925925925923E-2</c:v>
                </c:pt>
                <c:pt idx="3">
                  <c:v>3.1645569620253187E-2</c:v>
                </c:pt>
                <c:pt idx="4">
                  <c:v>4.854368932038837E-2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946-4FF0-B7A2-BA3D8EE236A4}"/>
            </c:ext>
          </c:extLst>
        </c:ser>
        <c:dLbls>
          <c:showVal val="1"/>
        </c:dLbls>
        <c:gapWidth val="95"/>
        <c:gapDepth val="95"/>
        <c:shape val="box"/>
        <c:axId val="81905920"/>
        <c:axId val="81915904"/>
        <c:axId val="0"/>
      </c:bar3DChart>
      <c:catAx>
        <c:axId val="81905920"/>
        <c:scaling>
          <c:orientation val="minMax"/>
        </c:scaling>
        <c:axPos val="l"/>
        <c:numFmt formatCode="General" sourceLinked="0"/>
        <c:majorTickMark val="none"/>
        <c:tickLblPos val="nextTo"/>
        <c:crossAx val="81915904"/>
        <c:crosses val="autoZero"/>
        <c:auto val="1"/>
        <c:lblAlgn val="ctr"/>
        <c:lblOffset val="100"/>
      </c:catAx>
      <c:valAx>
        <c:axId val="81915904"/>
        <c:scaling>
          <c:orientation val="minMax"/>
        </c:scaling>
        <c:delete val="1"/>
        <c:axPos val="b"/>
        <c:numFmt formatCode="0%" sourceLinked="1"/>
        <c:tickLblPos val="none"/>
        <c:crossAx val="8190592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E5-459E-A08C-0A2851066B9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E5-459E-A08C-0A2851066B9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9E5-459E-A08C-0A2851066B9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E5-459E-A08C-0A2851066B97}"/>
              </c:ext>
            </c:extLst>
          </c:dPt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Sheet1!$B$56:$B$59</c:f>
              <c:strCache>
                <c:ptCount val="4"/>
                <c:pt idx="0">
                  <c:v>... μια σημαντική βοήθεια</c:v>
                </c:pt>
                <c:pt idx="1">
                  <c:v>...μια μικρή αλλά αναγκαία βοήθεια</c:v>
                </c:pt>
                <c:pt idx="2">
                  <c:v>...μια σχεδόν μηδαμινή βοήθεια</c:v>
                </c:pt>
                <c:pt idx="3">
                  <c:v>ΔΓ/ΔΑ</c:v>
                </c:pt>
              </c:strCache>
            </c:strRef>
          </c:cat>
          <c:val>
            <c:numRef>
              <c:f>Sheet1!$E$56:$E$59</c:f>
              <c:numCache>
                <c:formatCode>0.0</c:formatCode>
                <c:ptCount val="4"/>
                <c:pt idx="0">
                  <c:v>9.1827711262357568</c:v>
                </c:pt>
                <c:pt idx="1">
                  <c:v>32.923642505837442</c:v>
                </c:pt>
                <c:pt idx="2">
                  <c:v>53.64995777236814</c:v>
                </c:pt>
                <c:pt idx="3">
                  <c:v>4.2436285955586488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06-4EA1-B0FF-35B162EF8749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744005972860436"/>
          <c:y val="8.1540929165474743E-2"/>
          <c:w val="0.79822302270867163"/>
          <c:h val="0.8945426580978455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[OUTPUT.xls]Sheet!$B$87</c:f>
              <c:strCache>
                <c:ptCount val="1"/>
                <c:pt idx="0">
                  <c:v>... μια σημαντική βοήθεια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[OUTPUT.xls]Sheet!$A$88:$A$93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[OUTPUT.xls]Sheet!$B$88:$B$93</c:f>
              <c:numCache>
                <c:formatCode>#,##0.0%</c:formatCode>
                <c:ptCount val="6"/>
                <c:pt idx="0">
                  <c:v>0.16719242902208201</c:v>
                </c:pt>
                <c:pt idx="1">
                  <c:v>5.2000000000000025E-2</c:v>
                </c:pt>
                <c:pt idx="2">
                  <c:v>9.2307692307692341E-2</c:v>
                </c:pt>
                <c:pt idx="3">
                  <c:v>4.7619047619047623E-2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6A-446C-87F8-9EB3AA83F31A}"/>
            </c:ext>
          </c:extLst>
        </c:ser>
        <c:ser>
          <c:idx val="1"/>
          <c:order val="1"/>
          <c:tx>
            <c:strRef>
              <c:f>[OUTPUT.xls]Sheet!$C$87</c:f>
              <c:strCache>
                <c:ptCount val="1"/>
                <c:pt idx="0">
                  <c:v>...μια μικρή αλλά αναγκαία βοήθεια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[OUTPUT.xls]Sheet!$A$88:$A$93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[OUTPUT.xls]Sheet!$C$88:$C$93</c:f>
              <c:numCache>
                <c:formatCode>#,##0.0%</c:formatCode>
                <c:ptCount val="6"/>
                <c:pt idx="0">
                  <c:v>0.50473186119873814</c:v>
                </c:pt>
                <c:pt idx="1">
                  <c:v>0.16800000000000001</c:v>
                </c:pt>
                <c:pt idx="2">
                  <c:v>0.4</c:v>
                </c:pt>
                <c:pt idx="3">
                  <c:v>0.14285714285714296</c:v>
                </c:pt>
                <c:pt idx="4">
                  <c:v>0.20689655172413793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6A-446C-87F8-9EB3AA83F31A}"/>
            </c:ext>
          </c:extLst>
        </c:ser>
        <c:ser>
          <c:idx val="2"/>
          <c:order val="2"/>
          <c:tx>
            <c:strRef>
              <c:f>[OUTPUT.xls]Sheet!$D$87</c:f>
              <c:strCache>
                <c:ptCount val="1"/>
                <c:pt idx="0">
                  <c:v>...μια σχεδόν μηδαμινή βοήθεια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[OUTPUT.xls]Sheet!$A$88:$A$93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[OUTPUT.xls]Sheet!$D$88:$D$93</c:f>
              <c:numCache>
                <c:formatCode>#,##0.0%</c:formatCode>
                <c:ptCount val="6"/>
                <c:pt idx="0">
                  <c:v>0.29652996845425889</c:v>
                </c:pt>
                <c:pt idx="1">
                  <c:v>0.75600000000000012</c:v>
                </c:pt>
                <c:pt idx="2">
                  <c:v>0.49230769230769256</c:v>
                </c:pt>
                <c:pt idx="3">
                  <c:v>0.78571428571428559</c:v>
                </c:pt>
                <c:pt idx="4">
                  <c:v>0.72413793103448265</c:v>
                </c:pt>
                <c:pt idx="5">
                  <c:v>0.85185185185185208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6A-446C-87F8-9EB3AA83F31A}"/>
            </c:ext>
          </c:extLst>
        </c:ser>
        <c:ser>
          <c:idx val="3"/>
          <c:order val="3"/>
          <c:tx>
            <c:strRef>
              <c:f>[OUTPUT.xls]Sheet!$E$87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[OUTPUT.xls]Sheet!$A$88:$A$93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[OUTPUT.xls]Sheet!$E$88:$E$93</c:f>
              <c:numCache>
                <c:formatCode>#,##0.0%</c:formatCode>
                <c:ptCount val="6"/>
                <c:pt idx="0">
                  <c:v>3.1545741324921148E-2</c:v>
                </c:pt>
                <c:pt idx="1">
                  <c:v>2.4E-2</c:v>
                </c:pt>
                <c:pt idx="2">
                  <c:v>1.5384615384615389E-2</c:v>
                </c:pt>
                <c:pt idx="3">
                  <c:v>2.3809523809523812E-2</c:v>
                </c:pt>
                <c:pt idx="4">
                  <c:v>6.8965517241379309E-2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B6A-446C-87F8-9EB3AA83F31A}"/>
            </c:ext>
          </c:extLst>
        </c:ser>
        <c:dLbls>
          <c:showVal val="1"/>
        </c:dLbls>
        <c:gapWidth val="95"/>
        <c:gapDepth val="95"/>
        <c:shape val="box"/>
        <c:axId val="82060416"/>
        <c:axId val="82061952"/>
        <c:axId val="0"/>
      </c:bar3DChart>
      <c:catAx>
        <c:axId val="82060416"/>
        <c:scaling>
          <c:orientation val="maxMin"/>
        </c:scaling>
        <c:axPos val="l"/>
        <c:numFmt formatCode="General" sourceLinked="0"/>
        <c:majorTickMark val="none"/>
        <c:tickLblPos val="nextTo"/>
        <c:crossAx val="82061952"/>
        <c:crosses val="autoZero"/>
        <c:auto val="1"/>
        <c:lblAlgn val="ctr"/>
        <c:lblOffset val="100"/>
      </c:catAx>
      <c:valAx>
        <c:axId val="82061952"/>
        <c:scaling>
          <c:orientation val="minMax"/>
        </c:scaling>
        <c:delete val="1"/>
        <c:axPos val="t"/>
        <c:numFmt formatCode="0%" sourceLinked="1"/>
        <c:tickLblPos val="none"/>
        <c:crossAx val="8206041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Sheet!$B$59</c:f>
              <c:strCache>
                <c:ptCount val="1"/>
                <c:pt idx="0">
                  <c:v>... μια σημαντική βοήθεια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Sheet!$A$61:$A$65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Sheet!$B$61:$B$65</c:f>
              <c:numCache>
                <c:formatCode>#,##0.0%</c:formatCode>
                <c:ptCount val="5"/>
                <c:pt idx="0">
                  <c:v>3.4722222222222224E-2</c:v>
                </c:pt>
                <c:pt idx="1">
                  <c:v>1.7964071856287435E-2</c:v>
                </c:pt>
                <c:pt idx="2">
                  <c:v>0.10185185185185186</c:v>
                </c:pt>
                <c:pt idx="3">
                  <c:v>0.19496855345911951</c:v>
                </c:pt>
                <c:pt idx="4">
                  <c:v>9.7087378640776698E-2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D0-4F55-BB0A-932F0D5D0AE1}"/>
            </c:ext>
          </c:extLst>
        </c:ser>
        <c:ser>
          <c:idx val="1"/>
          <c:order val="1"/>
          <c:tx>
            <c:strRef>
              <c:f>Sheet!$C$59</c:f>
              <c:strCache>
                <c:ptCount val="1"/>
                <c:pt idx="0">
                  <c:v>...μια μικρή αλλά αναγκαία βοήθεια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Sheet!$A$61:$A$65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Sheet!$C$61:$C$65</c:f>
              <c:numCache>
                <c:formatCode>#,##0.0%</c:formatCode>
                <c:ptCount val="5"/>
                <c:pt idx="0">
                  <c:v>0.18055555555555558</c:v>
                </c:pt>
                <c:pt idx="1">
                  <c:v>0.20359281437125748</c:v>
                </c:pt>
                <c:pt idx="2">
                  <c:v>0.37500000000000011</c:v>
                </c:pt>
                <c:pt idx="3">
                  <c:v>0.55345911949685533</c:v>
                </c:pt>
                <c:pt idx="4">
                  <c:v>0.50485436893203839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D0-4F55-BB0A-932F0D5D0AE1}"/>
            </c:ext>
          </c:extLst>
        </c:ser>
        <c:ser>
          <c:idx val="2"/>
          <c:order val="2"/>
          <c:tx>
            <c:strRef>
              <c:f>Sheet!$D$59</c:f>
              <c:strCache>
                <c:ptCount val="1"/>
                <c:pt idx="0">
                  <c:v>...μια σχεδόν μηδαμινή βοήθεια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Sheet!$A$61:$A$65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Sheet!$D$61:$D$65</c:f>
              <c:numCache>
                <c:formatCode>#,##0.0%</c:formatCode>
                <c:ptCount val="5"/>
                <c:pt idx="0">
                  <c:v>0.7708333333333337</c:v>
                </c:pt>
                <c:pt idx="1">
                  <c:v>0.76646706586826319</c:v>
                </c:pt>
                <c:pt idx="2">
                  <c:v>0.46296296296296319</c:v>
                </c:pt>
                <c:pt idx="3">
                  <c:v>0.2075471698113209</c:v>
                </c:pt>
                <c:pt idx="4">
                  <c:v>0.33980582524271868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D0-4F55-BB0A-932F0D5D0AE1}"/>
            </c:ext>
          </c:extLst>
        </c:ser>
        <c:ser>
          <c:idx val="3"/>
          <c:order val="3"/>
          <c:tx>
            <c:strRef>
              <c:f>Sheet!$E$59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Sheet!$A$61:$A$65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Sheet!$E$61:$E$65</c:f>
              <c:numCache>
                <c:formatCode>#,##0.0%</c:formatCode>
                <c:ptCount val="5"/>
                <c:pt idx="0">
                  <c:v>1.3888888888888897E-2</c:v>
                </c:pt>
                <c:pt idx="1">
                  <c:v>1.1976047904191612E-2</c:v>
                </c:pt>
                <c:pt idx="2">
                  <c:v>6.0185185185185161E-2</c:v>
                </c:pt>
                <c:pt idx="3">
                  <c:v>4.40251572327044E-2</c:v>
                </c:pt>
                <c:pt idx="4">
                  <c:v>5.8252427184466035E-2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3D0-4F55-BB0A-932F0D5D0AE1}"/>
            </c:ext>
          </c:extLst>
        </c:ser>
        <c:dLbls>
          <c:showVal val="1"/>
        </c:dLbls>
        <c:gapWidth val="95"/>
        <c:gapDepth val="95"/>
        <c:shape val="box"/>
        <c:axId val="82206080"/>
        <c:axId val="82228352"/>
        <c:axId val="0"/>
      </c:bar3DChart>
      <c:catAx>
        <c:axId val="82206080"/>
        <c:scaling>
          <c:orientation val="minMax"/>
        </c:scaling>
        <c:axPos val="l"/>
        <c:numFmt formatCode="General" sourceLinked="0"/>
        <c:majorTickMark val="none"/>
        <c:tickLblPos val="nextTo"/>
        <c:crossAx val="82228352"/>
        <c:crosses val="autoZero"/>
        <c:auto val="1"/>
        <c:lblAlgn val="ctr"/>
        <c:lblOffset val="100"/>
      </c:catAx>
      <c:valAx>
        <c:axId val="82228352"/>
        <c:scaling>
          <c:orientation val="minMax"/>
        </c:scaling>
        <c:delete val="1"/>
        <c:axPos val="b"/>
        <c:numFmt formatCode="0%" sourceLinked="1"/>
        <c:tickLblPos val="none"/>
        <c:crossAx val="8220608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1B-465D-8945-DB07A68C3AB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1B-465D-8945-DB07A68C3AB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1B-465D-8945-DB07A68C3AB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1B-465D-8945-DB07A68C3AB7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1B-465D-8945-DB07A68C3AB7}"/>
              </c:ext>
            </c:extLst>
          </c:dPt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Sheet1!$B$63:$B$67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Sheet1!$E$63:$E$67</c:f>
              <c:numCache>
                <c:formatCode>0.0</c:formatCode>
                <c:ptCount val="5"/>
                <c:pt idx="0">
                  <c:v>25.26603408018288</c:v>
                </c:pt>
                <c:pt idx="1">
                  <c:v>22.75522877440509</c:v>
                </c:pt>
                <c:pt idx="2">
                  <c:v>14.921754682299149</c:v>
                </c:pt>
                <c:pt idx="3">
                  <c:v>34.872075115504956</c:v>
                </c:pt>
                <c:pt idx="4">
                  <c:v>2.1849073476079264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7B-49E6-A0CD-4E67F3CD7C9E}"/>
            </c:ext>
          </c:extLst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751828675374518"/>
          <c:y val="0.26397871887635677"/>
          <c:w val="0.1546615763938598"/>
          <c:h val="0.50015067035539484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97957989855374"/>
          <c:y val="7.7506632508659981E-2"/>
          <c:w val="0.81586728345173853"/>
          <c:h val="0.8981917096381559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[OUTPUT.xls]Sheet!$B$108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[OUTPUT.xls]Sheet!$A$109:$A$114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[OUTPUT.xls]Sheet!$B$109:$B$114</c:f>
              <c:numCache>
                <c:formatCode>#,##0.0%</c:formatCode>
                <c:ptCount val="6"/>
                <c:pt idx="0">
                  <c:v>0.49523809523809531</c:v>
                </c:pt>
                <c:pt idx="1">
                  <c:v>0.1274900398406375</c:v>
                </c:pt>
                <c:pt idx="2">
                  <c:v>0.26984126984126988</c:v>
                </c:pt>
                <c:pt idx="3">
                  <c:v>2.3255813953488372E-2</c:v>
                </c:pt>
                <c:pt idx="4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28-47BD-BEA1-EEB45A4E5D02}"/>
            </c:ext>
          </c:extLst>
        </c:ser>
        <c:ser>
          <c:idx val="1"/>
          <c:order val="1"/>
          <c:tx>
            <c:strRef>
              <c:f>[OUTPUT.xls]Sheet!$C$108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[OUTPUT.xls]Sheet!$A$109:$A$114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[OUTPUT.xls]Sheet!$C$109:$C$114</c:f>
              <c:numCache>
                <c:formatCode>#,##0.0%</c:formatCode>
                <c:ptCount val="6"/>
                <c:pt idx="0">
                  <c:v>0.28571428571428592</c:v>
                </c:pt>
                <c:pt idx="1">
                  <c:v>0.14741035856573714</c:v>
                </c:pt>
                <c:pt idx="2">
                  <c:v>0.33333333333333337</c:v>
                </c:pt>
                <c:pt idx="3">
                  <c:v>0.16279069767441864</c:v>
                </c:pt>
                <c:pt idx="4">
                  <c:v>0.13333333333333339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28-47BD-BEA1-EEB45A4E5D02}"/>
            </c:ext>
          </c:extLst>
        </c:ser>
        <c:ser>
          <c:idx val="2"/>
          <c:order val="2"/>
          <c:tx>
            <c:strRef>
              <c:f>[OUTPUT.xls]Sheet!$D$108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[OUTPUT.xls]Sheet!$A$109:$A$114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[OUTPUT.xls]Sheet!$D$109:$D$114</c:f>
              <c:numCache>
                <c:formatCode>#,##0.0%</c:formatCode>
                <c:ptCount val="6"/>
                <c:pt idx="0">
                  <c:v>8.2539682539682607E-2</c:v>
                </c:pt>
                <c:pt idx="1">
                  <c:v>0.18725099601593631</c:v>
                </c:pt>
                <c:pt idx="2">
                  <c:v>0.1111111111111111</c:v>
                </c:pt>
                <c:pt idx="3">
                  <c:v>0.11627906976744186</c:v>
                </c:pt>
                <c:pt idx="4">
                  <c:v>0.33333333333333337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28-47BD-BEA1-EEB45A4E5D02}"/>
            </c:ext>
          </c:extLst>
        </c:ser>
        <c:ser>
          <c:idx val="3"/>
          <c:order val="3"/>
          <c:tx>
            <c:strRef>
              <c:f>[OUTPUT.xls]Sheet!$E$108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[OUTPUT.xls]Sheet!$A$109:$A$114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[OUTPUT.xls]Sheet!$E$109:$E$114</c:f>
              <c:numCache>
                <c:formatCode>#,##0.0%</c:formatCode>
                <c:ptCount val="6"/>
                <c:pt idx="0">
                  <c:v>0.12063492063492066</c:v>
                </c:pt>
                <c:pt idx="1">
                  <c:v>0.51792828685258963</c:v>
                </c:pt>
                <c:pt idx="2">
                  <c:v>0.26984126984126988</c:v>
                </c:pt>
                <c:pt idx="3">
                  <c:v>0.62790697674418638</c:v>
                </c:pt>
                <c:pt idx="4">
                  <c:v>0.33333333333333337</c:v>
                </c:pt>
                <c:pt idx="5">
                  <c:v>0.7777777777777779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28-47BD-BEA1-EEB45A4E5D02}"/>
            </c:ext>
          </c:extLst>
        </c:ser>
        <c:ser>
          <c:idx val="4"/>
          <c:order val="4"/>
          <c:tx>
            <c:strRef>
              <c:f>[OUTPUT.xls]Sheet!$F$108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[OUTPUT.xls]Sheet!$A$109:$A$114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[OUTPUT.xls]Sheet!$F$109:$F$114</c:f>
              <c:numCache>
                <c:formatCode>#,##0.0%</c:formatCode>
                <c:ptCount val="6"/>
                <c:pt idx="0">
                  <c:v>1.5873015873015879E-2</c:v>
                </c:pt>
                <c:pt idx="1">
                  <c:v>1.9920318725099601E-2</c:v>
                </c:pt>
                <c:pt idx="2">
                  <c:v>1.5873015873015879E-2</c:v>
                </c:pt>
                <c:pt idx="3">
                  <c:v>6.9767441860465143E-2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028-47BD-BEA1-EEB45A4E5D02}"/>
            </c:ext>
          </c:extLst>
        </c:ser>
        <c:dLbls>
          <c:showVal val="1"/>
        </c:dLbls>
        <c:gapWidth val="95"/>
        <c:gapDepth val="95"/>
        <c:shape val="box"/>
        <c:axId val="82392576"/>
        <c:axId val="82394112"/>
        <c:axId val="0"/>
      </c:bar3DChart>
      <c:catAx>
        <c:axId val="82392576"/>
        <c:scaling>
          <c:orientation val="maxMin"/>
        </c:scaling>
        <c:axPos val="l"/>
        <c:numFmt formatCode="General" sourceLinked="0"/>
        <c:majorTickMark val="none"/>
        <c:tickLblPos val="nextTo"/>
        <c:crossAx val="82394112"/>
        <c:crosses val="autoZero"/>
        <c:auto val="1"/>
        <c:lblAlgn val="ctr"/>
        <c:lblOffset val="100"/>
      </c:catAx>
      <c:valAx>
        <c:axId val="82394112"/>
        <c:scaling>
          <c:orientation val="minMax"/>
        </c:scaling>
        <c:delete val="1"/>
        <c:axPos val="t"/>
        <c:numFmt formatCode="0%" sourceLinked="1"/>
        <c:tickLblPos val="none"/>
        <c:crossAx val="823925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Sheet!$B$73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Sheet!$A$75:$A$79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Sheet!$B$75:$B$79</c:f>
              <c:numCache>
                <c:formatCode>#,##0.0%</c:formatCode>
                <c:ptCount val="5"/>
                <c:pt idx="0">
                  <c:v>5.5555555555555525E-2</c:v>
                </c:pt>
                <c:pt idx="1">
                  <c:v>8.3832335329341354E-2</c:v>
                </c:pt>
                <c:pt idx="2">
                  <c:v>0.31627906976744208</c:v>
                </c:pt>
                <c:pt idx="3">
                  <c:v>0.55345911949685533</c:v>
                </c:pt>
                <c:pt idx="4">
                  <c:v>0.39215686274509831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E5-491B-B24E-321C83344DB3}"/>
            </c:ext>
          </c:extLst>
        </c:ser>
        <c:ser>
          <c:idx val="1"/>
          <c:order val="1"/>
          <c:tx>
            <c:strRef>
              <c:f>Sheet!$C$73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Sheet!$A$75:$A$79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Sheet!$C$75:$C$79</c:f>
              <c:numCache>
                <c:formatCode>#,##0.0%</c:formatCode>
                <c:ptCount val="5"/>
                <c:pt idx="0">
                  <c:v>0.125</c:v>
                </c:pt>
                <c:pt idx="1">
                  <c:v>0.23952095808383234</c:v>
                </c:pt>
                <c:pt idx="2">
                  <c:v>0.2558139534883721</c:v>
                </c:pt>
                <c:pt idx="3">
                  <c:v>0.30188679245283045</c:v>
                </c:pt>
                <c:pt idx="4">
                  <c:v>0.29411764705882365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E5-491B-B24E-321C83344DB3}"/>
            </c:ext>
          </c:extLst>
        </c:ser>
        <c:ser>
          <c:idx val="2"/>
          <c:order val="2"/>
          <c:tx>
            <c:strRef>
              <c:f>Sheet!$D$73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Sheet!$A$75:$A$79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Sheet!$D$75:$D$79</c:f>
              <c:numCache>
                <c:formatCode>#,##0.0%</c:formatCode>
                <c:ptCount val="5"/>
                <c:pt idx="0">
                  <c:v>0.18055555555555558</c:v>
                </c:pt>
                <c:pt idx="1">
                  <c:v>0.22754491017964071</c:v>
                </c:pt>
                <c:pt idx="2">
                  <c:v>0.14418604651162797</c:v>
                </c:pt>
                <c:pt idx="3">
                  <c:v>5.0314465408805034E-2</c:v>
                </c:pt>
                <c:pt idx="4">
                  <c:v>0.11764705882352942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E5-491B-B24E-321C83344DB3}"/>
            </c:ext>
          </c:extLst>
        </c:ser>
        <c:ser>
          <c:idx val="3"/>
          <c:order val="3"/>
          <c:tx>
            <c:strRef>
              <c:f>Sheet!$E$73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Sheet!$A$75:$A$79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Sheet!$E$75:$E$79</c:f>
              <c:numCache>
                <c:formatCode>#,##0.0%</c:formatCode>
                <c:ptCount val="5"/>
                <c:pt idx="0">
                  <c:v>0.60416666666666652</c:v>
                </c:pt>
                <c:pt idx="1">
                  <c:v>0.41916167664670662</c:v>
                </c:pt>
                <c:pt idx="2">
                  <c:v>0.28372093023255823</c:v>
                </c:pt>
                <c:pt idx="3">
                  <c:v>7.5471698113207544E-2</c:v>
                </c:pt>
                <c:pt idx="4">
                  <c:v>0.18627450980392163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BE5-491B-B24E-321C83344DB3}"/>
            </c:ext>
          </c:extLst>
        </c:ser>
        <c:ser>
          <c:idx val="4"/>
          <c:order val="4"/>
          <c:tx>
            <c:strRef>
              <c:f>Sheet!$F$73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Sheet!$A$75:$A$79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Sheet!$F$75:$F$79</c:f>
              <c:numCache>
                <c:formatCode>#,##0.0%</c:formatCode>
                <c:ptCount val="5"/>
                <c:pt idx="0">
                  <c:v>3.4722222222222224E-2</c:v>
                </c:pt>
                <c:pt idx="1">
                  <c:v>2.9940119760479049E-2</c:v>
                </c:pt>
                <c:pt idx="2">
                  <c:v>0</c:v>
                </c:pt>
                <c:pt idx="3">
                  <c:v>1.8867924528301886E-2</c:v>
                </c:pt>
                <c:pt idx="4">
                  <c:v>9.8039215686274508E-3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E5-491B-B24E-321C83344DB3}"/>
            </c:ext>
          </c:extLst>
        </c:ser>
        <c:dLbls>
          <c:showVal val="1"/>
        </c:dLbls>
        <c:gapWidth val="95"/>
        <c:gapDepth val="95"/>
        <c:shape val="box"/>
        <c:axId val="82490496"/>
        <c:axId val="82492032"/>
        <c:axId val="0"/>
      </c:bar3DChart>
      <c:catAx>
        <c:axId val="82490496"/>
        <c:scaling>
          <c:orientation val="minMax"/>
        </c:scaling>
        <c:axPos val="l"/>
        <c:numFmt formatCode="General" sourceLinked="0"/>
        <c:majorTickMark val="none"/>
        <c:tickLblPos val="nextTo"/>
        <c:crossAx val="82492032"/>
        <c:crosses val="autoZero"/>
        <c:auto val="1"/>
        <c:lblAlgn val="ctr"/>
        <c:lblOffset val="100"/>
      </c:catAx>
      <c:valAx>
        <c:axId val="82492032"/>
        <c:scaling>
          <c:orientation val="minMax"/>
        </c:scaling>
        <c:delete val="1"/>
        <c:axPos val="b"/>
        <c:numFmt formatCode="0%" sourceLinked="1"/>
        <c:tickLblPos val="none"/>
        <c:crossAx val="824904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3400245790390569"/>
          <c:y val="8.65269093938143E-2"/>
          <c:w val="0.85687404910163367"/>
          <c:h val="0.8850286488162239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[OUTPUT.xls]Sheet!$B$3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[OUTPUT.xls]Sheet!$A$4:$A$9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[OUTPUT.xls]Sheet!$B$4:$B$9</c:f>
              <c:numCache>
                <c:formatCode>#,##0.0%</c:formatCode>
                <c:ptCount val="6"/>
                <c:pt idx="0">
                  <c:v>0.15189873417721531</c:v>
                </c:pt>
                <c:pt idx="1">
                  <c:v>5.2000000000000025E-2</c:v>
                </c:pt>
                <c:pt idx="2">
                  <c:v>4.7619047619047623E-2</c:v>
                </c:pt>
                <c:pt idx="3">
                  <c:v>7.1428571428571438E-2</c:v>
                </c:pt>
                <c:pt idx="4">
                  <c:v>6.666666666666668E-2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39-4A85-BC4B-0846CDB1C1F3}"/>
            </c:ext>
          </c:extLst>
        </c:ser>
        <c:ser>
          <c:idx val="1"/>
          <c:order val="1"/>
          <c:tx>
            <c:strRef>
              <c:f>[OUTPUT.xls]Sheet!$C$3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[OUTPUT.xls]Sheet!$A$4:$A$9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[OUTPUT.xls]Sheet!$C$4:$C$9</c:f>
              <c:numCache>
                <c:formatCode>#,##0.0%</c:formatCode>
                <c:ptCount val="6"/>
                <c:pt idx="0">
                  <c:v>0.46202531645569622</c:v>
                </c:pt>
                <c:pt idx="1">
                  <c:v>0.13200000000000001</c:v>
                </c:pt>
                <c:pt idx="2">
                  <c:v>0.3492063492063493</c:v>
                </c:pt>
                <c:pt idx="3">
                  <c:v>4.7619047619047623E-2</c:v>
                </c:pt>
                <c:pt idx="4">
                  <c:v>0.13333333333333339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39-4A85-BC4B-0846CDB1C1F3}"/>
            </c:ext>
          </c:extLst>
        </c:ser>
        <c:ser>
          <c:idx val="2"/>
          <c:order val="2"/>
          <c:tx>
            <c:strRef>
              <c:f>[OUTPUT.xls]Sheet!$D$3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[OUTPUT.xls]Sheet!$A$4:$A$9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[OUTPUT.xls]Sheet!$D$4:$D$9</c:f>
              <c:numCache>
                <c:formatCode>#,##0.0%</c:formatCode>
                <c:ptCount val="6"/>
                <c:pt idx="0">
                  <c:v>0.22784810126582283</c:v>
                </c:pt>
                <c:pt idx="1">
                  <c:v>0.36400000000000016</c:v>
                </c:pt>
                <c:pt idx="2">
                  <c:v>0.26984126984126988</c:v>
                </c:pt>
                <c:pt idx="3">
                  <c:v>0.28571428571428592</c:v>
                </c:pt>
                <c:pt idx="4">
                  <c:v>0.33333333333333337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39-4A85-BC4B-0846CDB1C1F3}"/>
            </c:ext>
          </c:extLst>
        </c:ser>
        <c:ser>
          <c:idx val="3"/>
          <c:order val="3"/>
          <c:tx>
            <c:strRef>
              <c:f>[OUTPUT.xls]Sheet!$E$3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[OUTPUT.xls]Sheet!$A$4:$A$9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[OUTPUT.xls]Sheet!$E$4:$E$9</c:f>
              <c:numCache>
                <c:formatCode>#,##0.0%</c:formatCode>
                <c:ptCount val="6"/>
                <c:pt idx="0">
                  <c:v>0.15189873417721531</c:v>
                </c:pt>
                <c:pt idx="1">
                  <c:v>0.43600000000000011</c:v>
                </c:pt>
                <c:pt idx="2">
                  <c:v>0.31746031746031755</c:v>
                </c:pt>
                <c:pt idx="3">
                  <c:v>0.57142857142857184</c:v>
                </c:pt>
                <c:pt idx="4">
                  <c:v>0.46666666666666673</c:v>
                </c:pt>
                <c:pt idx="5">
                  <c:v>0.62962962962962998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B39-4A85-BC4B-0846CDB1C1F3}"/>
            </c:ext>
          </c:extLst>
        </c:ser>
        <c:ser>
          <c:idx val="4"/>
          <c:order val="4"/>
          <c:tx>
            <c:strRef>
              <c:f>[OUTPUT.xls]Sheet!$F$3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[OUTPUT.xls]Sheet!$A$4:$A$9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[OUTPUT.xls]Sheet!$F$4:$F$9</c:f>
              <c:numCache>
                <c:formatCode>#,##0.0%</c:formatCode>
                <c:ptCount val="6"/>
                <c:pt idx="0">
                  <c:v>6.3291139240506363E-3</c:v>
                </c:pt>
                <c:pt idx="1">
                  <c:v>1.6000000000000007E-2</c:v>
                </c:pt>
                <c:pt idx="2">
                  <c:v>1.5873015873015879E-2</c:v>
                </c:pt>
                <c:pt idx="3">
                  <c:v>2.3809523809523812E-2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39-4A85-BC4B-0846CDB1C1F3}"/>
            </c:ext>
          </c:extLst>
        </c:ser>
        <c:dLbls>
          <c:showVal val="1"/>
        </c:dLbls>
        <c:gapWidth val="95"/>
        <c:gapDepth val="95"/>
        <c:shape val="box"/>
        <c:axId val="79376768"/>
        <c:axId val="79378304"/>
        <c:axId val="0"/>
      </c:bar3DChart>
      <c:catAx>
        <c:axId val="79376768"/>
        <c:scaling>
          <c:orientation val="maxMin"/>
        </c:scaling>
        <c:axPos val="l"/>
        <c:numFmt formatCode="General" sourceLinked="0"/>
        <c:majorTickMark val="none"/>
        <c:tickLblPos val="nextTo"/>
        <c:crossAx val="79378304"/>
        <c:crosses val="autoZero"/>
        <c:auto val="1"/>
        <c:lblAlgn val="ctr"/>
        <c:lblOffset val="100"/>
      </c:catAx>
      <c:valAx>
        <c:axId val="79378304"/>
        <c:scaling>
          <c:orientation val="minMax"/>
        </c:scaling>
        <c:delete val="1"/>
        <c:axPos val="t"/>
        <c:numFmt formatCode="0%" sourceLinked="1"/>
        <c:tickLblPos val="none"/>
        <c:crossAx val="7937676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Sheet1!$B$71:$B$75</c:f>
              <c:strCache>
                <c:ptCount val="5"/>
                <c:pt idx="0">
                  <c:v>Όχι ιδιαίτερα</c:v>
                </c:pt>
                <c:pt idx="1">
                  <c:v>Μου δημιουργεί δυσκολίες αλλά ανταπεξέρχομαι</c:v>
                </c:pt>
                <c:pt idx="2">
                  <c:v>Αναγκάζομαι να περιορίσω βασικές ανάγκες</c:v>
                </c:pt>
                <c:pt idx="3">
                  <c:v>Δεν μπορώ να ανταποκριθώ</c:v>
                </c:pt>
                <c:pt idx="4">
                  <c:v>ΔΓ/ΔΑ</c:v>
                </c:pt>
              </c:strCache>
            </c:strRef>
          </c:cat>
          <c:val>
            <c:numRef>
              <c:f>Sheet1!$E$71:$E$75</c:f>
              <c:numCache>
                <c:formatCode>0.0</c:formatCode>
                <c:ptCount val="5"/>
                <c:pt idx="0">
                  <c:v>10.162452183416931</c:v>
                </c:pt>
                <c:pt idx="1">
                  <c:v>30.278702369715379</c:v>
                </c:pt>
                <c:pt idx="2">
                  <c:v>41.651348800238445</c:v>
                </c:pt>
                <c:pt idx="3">
                  <c:v>16.867206517959143</c:v>
                </c:pt>
                <c:pt idx="4">
                  <c:v>1.0402901286700761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6C-4350-93B3-744ABD113F9D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327901827520827"/>
          <c:y val="7.5854947861247093E-2"/>
          <c:w val="0.82238406416206755"/>
          <c:h val="0.9003612683549688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[OUTPUT.xls]Sheet!$B$129</c:f>
              <c:strCache>
                <c:ptCount val="1"/>
                <c:pt idx="0">
                  <c:v>Όχι ιδιαίτερα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[OUTPUT.xls]Sheet!$A$130:$A$135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[OUTPUT.xls]Sheet!$B$130:$B$135</c:f>
              <c:numCache>
                <c:formatCode>#,##0.0%</c:formatCode>
                <c:ptCount val="6"/>
                <c:pt idx="0">
                  <c:v>0.19620253164556964</c:v>
                </c:pt>
                <c:pt idx="1">
                  <c:v>2.4E-2</c:v>
                </c:pt>
                <c:pt idx="2">
                  <c:v>0.203125</c:v>
                </c:pt>
                <c:pt idx="3">
                  <c:v>4.7619047619047623E-2</c:v>
                </c:pt>
                <c:pt idx="4">
                  <c:v>0.13333333333333339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A-48E3-9927-91C35E93E3F2}"/>
            </c:ext>
          </c:extLst>
        </c:ser>
        <c:ser>
          <c:idx val="1"/>
          <c:order val="1"/>
          <c:tx>
            <c:strRef>
              <c:f>[OUTPUT.xls]Sheet!$C$129</c:f>
              <c:strCache>
                <c:ptCount val="1"/>
                <c:pt idx="0">
                  <c:v>Μου δημιουργεί δυσκολίες αλλά ανταπεξέρχομαι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[OUTPUT.xls]Sheet!$A$130:$A$135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[OUTPUT.xls]Sheet!$C$130:$C$135</c:f>
              <c:numCache>
                <c:formatCode>#,##0.0%</c:formatCode>
                <c:ptCount val="6"/>
                <c:pt idx="0">
                  <c:v>0.38607594936708889</c:v>
                </c:pt>
                <c:pt idx="1">
                  <c:v>0.28400000000000009</c:v>
                </c:pt>
                <c:pt idx="2">
                  <c:v>0.37500000000000011</c:v>
                </c:pt>
                <c:pt idx="3">
                  <c:v>0.28571428571428592</c:v>
                </c:pt>
                <c:pt idx="4">
                  <c:v>0.13333333333333339</c:v>
                </c:pt>
                <c:pt idx="5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BA-48E3-9927-91C35E93E3F2}"/>
            </c:ext>
          </c:extLst>
        </c:ser>
        <c:ser>
          <c:idx val="2"/>
          <c:order val="2"/>
          <c:tx>
            <c:strRef>
              <c:f>[OUTPUT.xls]Sheet!$D$129</c:f>
              <c:strCache>
                <c:ptCount val="1"/>
                <c:pt idx="0">
                  <c:v>Αναγκάζομαι να περιορίσω βασικές ανάγκες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[OUTPUT.xls]Sheet!$A$130:$A$135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[OUTPUT.xls]Sheet!$D$130:$D$135</c:f>
              <c:numCache>
                <c:formatCode>#,##0.0%</c:formatCode>
                <c:ptCount val="6"/>
                <c:pt idx="0">
                  <c:v>0.32278481012658239</c:v>
                </c:pt>
                <c:pt idx="1">
                  <c:v>0.49200000000000016</c:v>
                </c:pt>
                <c:pt idx="2">
                  <c:v>0.25</c:v>
                </c:pt>
                <c:pt idx="3">
                  <c:v>0.5</c:v>
                </c:pt>
                <c:pt idx="4">
                  <c:v>0.33333333333333337</c:v>
                </c:pt>
                <c:pt idx="5">
                  <c:v>0.48148148148148157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BA-48E3-9927-91C35E93E3F2}"/>
            </c:ext>
          </c:extLst>
        </c:ser>
        <c:ser>
          <c:idx val="3"/>
          <c:order val="3"/>
          <c:tx>
            <c:strRef>
              <c:f>[OUTPUT.xls]Sheet!$E$129</c:f>
              <c:strCache>
                <c:ptCount val="1"/>
                <c:pt idx="0">
                  <c:v>Δεν μπορώ να ανταποκριθώ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[OUTPUT.xls]Sheet!$A$130:$A$135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[OUTPUT.xls]Sheet!$E$130:$E$135</c:f>
              <c:numCache>
                <c:formatCode>#,##0.0%</c:formatCode>
                <c:ptCount val="6"/>
                <c:pt idx="0">
                  <c:v>9.4936708860759528E-2</c:v>
                </c:pt>
                <c:pt idx="1">
                  <c:v>0.18400000000000005</c:v>
                </c:pt>
                <c:pt idx="2">
                  <c:v>0.140625</c:v>
                </c:pt>
                <c:pt idx="3">
                  <c:v>0.16666666666666669</c:v>
                </c:pt>
                <c:pt idx="4">
                  <c:v>0.4</c:v>
                </c:pt>
                <c:pt idx="5">
                  <c:v>0.29629629629629628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1BA-48E3-9927-91C35E93E3F2}"/>
            </c:ext>
          </c:extLst>
        </c:ser>
        <c:ser>
          <c:idx val="4"/>
          <c:order val="4"/>
          <c:tx>
            <c:strRef>
              <c:f>[OUTPUT.xls]Sheet!$F$129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[OUTPUT.xls]Sheet!$A$130:$A$135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[OUTPUT.xls]Sheet!$F$130:$F$135</c:f>
              <c:numCache>
                <c:formatCode>#,##0.0%</c:formatCode>
                <c:ptCount val="6"/>
                <c:pt idx="1">
                  <c:v>1.6000000000000007E-2</c:v>
                </c:pt>
                <c:pt idx="2">
                  <c:v>3.125E-2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1BA-48E3-9927-91C35E93E3F2}"/>
            </c:ext>
          </c:extLst>
        </c:ser>
        <c:dLbls>
          <c:showVal val="1"/>
        </c:dLbls>
        <c:gapWidth val="95"/>
        <c:gapDepth val="95"/>
        <c:shape val="box"/>
        <c:axId val="78830208"/>
        <c:axId val="86913408"/>
        <c:axId val="0"/>
      </c:bar3DChart>
      <c:catAx>
        <c:axId val="78830208"/>
        <c:scaling>
          <c:orientation val="maxMin"/>
        </c:scaling>
        <c:axPos val="l"/>
        <c:numFmt formatCode="General" sourceLinked="0"/>
        <c:majorTickMark val="none"/>
        <c:tickLblPos val="nextTo"/>
        <c:crossAx val="86913408"/>
        <c:crosses val="autoZero"/>
        <c:auto val="1"/>
        <c:lblAlgn val="ctr"/>
        <c:lblOffset val="100"/>
      </c:catAx>
      <c:valAx>
        <c:axId val="86913408"/>
        <c:scaling>
          <c:orientation val="minMax"/>
        </c:scaling>
        <c:delete val="1"/>
        <c:axPos val="t"/>
        <c:numFmt formatCode="0%" sourceLinked="1"/>
        <c:tickLblPos val="none"/>
        <c:crossAx val="7883020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Sheet!$B$87</c:f>
              <c:strCache>
                <c:ptCount val="1"/>
                <c:pt idx="0">
                  <c:v>Όχι ιδιαίτερα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Sheet!$A$89:$A$93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Sheet!$B$89:$B$93</c:f>
              <c:numCache>
                <c:formatCode>#,##0.0%</c:formatCode>
                <c:ptCount val="5"/>
                <c:pt idx="0">
                  <c:v>2.0979020979020994E-2</c:v>
                </c:pt>
                <c:pt idx="1">
                  <c:v>7.1856287425149726E-2</c:v>
                </c:pt>
                <c:pt idx="2">
                  <c:v>0.1111111111111111</c:v>
                </c:pt>
                <c:pt idx="3">
                  <c:v>0.20253164556962033</c:v>
                </c:pt>
                <c:pt idx="4">
                  <c:v>0.1747572815533982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80-4A8A-8EA1-5FD4BFCD20C1}"/>
            </c:ext>
          </c:extLst>
        </c:ser>
        <c:ser>
          <c:idx val="1"/>
          <c:order val="1"/>
          <c:tx>
            <c:strRef>
              <c:f>Sheet!$C$87</c:f>
              <c:strCache>
                <c:ptCount val="1"/>
                <c:pt idx="0">
                  <c:v>Μου δημιουργεί δυσκολίες αλλά ανταπεξέρχομαι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Sheet!$A$89:$A$93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Sheet!$C$89:$C$93</c:f>
              <c:numCache>
                <c:formatCode>#,##0.0%</c:formatCode>
                <c:ptCount val="5"/>
                <c:pt idx="0">
                  <c:v>0.22377622377622383</c:v>
                </c:pt>
                <c:pt idx="1">
                  <c:v>0.29940119760479056</c:v>
                </c:pt>
                <c:pt idx="2">
                  <c:v>0.35648148148148157</c:v>
                </c:pt>
                <c:pt idx="3">
                  <c:v>0.46202531645569622</c:v>
                </c:pt>
                <c:pt idx="4">
                  <c:v>0.3592233009708739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80-4A8A-8EA1-5FD4BFCD20C1}"/>
            </c:ext>
          </c:extLst>
        </c:ser>
        <c:ser>
          <c:idx val="2"/>
          <c:order val="2"/>
          <c:tx>
            <c:strRef>
              <c:f>Sheet!$D$87</c:f>
              <c:strCache>
                <c:ptCount val="1"/>
                <c:pt idx="0">
                  <c:v>Αναγκάζομαι να περιορίσω βασικές ανάγκες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Sheet!$A$89:$A$93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Sheet!$D$89:$D$93</c:f>
              <c:numCache>
                <c:formatCode>#,##0.0%</c:formatCode>
                <c:ptCount val="5"/>
                <c:pt idx="0">
                  <c:v>0.60139860139860168</c:v>
                </c:pt>
                <c:pt idx="1">
                  <c:v>0.41317365269461082</c:v>
                </c:pt>
                <c:pt idx="2">
                  <c:v>0.36111111111111116</c:v>
                </c:pt>
                <c:pt idx="3">
                  <c:v>0.25949367088607594</c:v>
                </c:pt>
                <c:pt idx="4">
                  <c:v>0.33980582524271868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80-4A8A-8EA1-5FD4BFCD20C1}"/>
            </c:ext>
          </c:extLst>
        </c:ser>
        <c:ser>
          <c:idx val="3"/>
          <c:order val="3"/>
          <c:tx>
            <c:strRef>
              <c:f>Sheet!$E$87</c:f>
              <c:strCache>
                <c:ptCount val="1"/>
                <c:pt idx="0">
                  <c:v>Δεν μπορώ να ανταποκριθώ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Sheet!$A$89:$A$93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Sheet!$E$89:$E$93</c:f>
              <c:numCache>
                <c:formatCode>#,##0.0%</c:formatCode>
                <c:ptCount val="5"/>
                <c:pt idx="0">
                  <c:v>0.15384615384615394</c:v>
                </c:pt>
                <c:pt idx="1">
                  <c:v>0.20359281437125748</c:v>
                </c:pt>
                <c:pt idx="2">
                  <c:v>0.16666666666666669</c:v>
                </c:pt>
                <c:pt idx="3">
                  <c:v>7.5949367088607597E-2</c:v>
                </c:pt>
                <c:pt idx="4">
                  <c:v>0.12621359223300968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80-4A8A-8EA1-5FD4BFCD20C1}"/>
            </c:ext>
          </c:extLst>
        </c:ser>
        <c:ser>
          <c:idx val="4"/>
          <c:order val="4"/>
          <c:tx>
            <c:strRef>
              <c:f>Sheet!$F$87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Sheet!$A$89:$A$93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Sheet!$F$89:$F$93</c:f>
              <c:numCache>
                <c:formatCode>#,##0.0%</c:formatCode>
                <c:ptCount val="5"/>
                <c:pt idx="1">
                  <c:v>1.1976047904191612E-2</c:v>
                </c:pt>
                <c:pt idx="2">
                  <c:v>4.6296296296296311E-3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880-4A8A-8EA1-5FD4BFCD20C1}"/>
            </c:ext>
          </c:extLst>
        </c:ser>
        <c:dLbls>
          <c:showVal val="1"/>
        </c:dLbls>
        <c:gapWidth val="95"/>
        <c:gapDepth val="95"/>
        <c:shape val="box"/>
        <c:axId val="87001728"/>
        <c:axId val="87011712"/>
        <c:axId val="0"/>
      </c:bar3DChart>
      <c:catAx>
        <c:axId val="87001728"/>
        <c:scaling>
          <c:orientation val="minMax"/>
        </c:scaling>
        <c:axPos val="l"/>
        <c:numFmt formatCode="General" sourceLinked="0"/>
        <c:majorTickMark val="none"/>
        <c:tickLblPos val="nextTo"/>
        <c:crossAx val="87011712"/>
        <c:crosses val="autoZero"/>
        <c:auto val="1"/>
        <c:lblAlgn val="ctr"/>
        <c:lblOffset val="100"/>
      </c:catAx>
      <c:valAx>
        <c:axId val="87011712"/>
        <c:scaling>
          <c:orientation val="minMax"/>
        </c:scaling>
        <c:delete val="1"/>
        <c:axPos val="b"/>
        <c:numFmt formatCode="0%" sourceLinked="1"/>
        <c:tickLblPos val="none"/>
        <c:crossAx val="8700172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Sheet1!$B$79:$B$83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Sheet1!$E$79:$E$83</c:f>
              <c:numCache>
                <c:formatCode>0.0</c:formatCode>
                <c:ptCount val="5"/>
                <c:pt idx="0">
                  <c:v>9.7371950916587888</c:v>
                </c:pt>
                <c:pt idx="1">
                  <c:v>11.7601470515177</c:v>
                </c:pt>
                <c:pt idx="2">
                  <c:v>15.778230413830798</c:v>
                </c:pt>
                <c:pt idx="3">
                  <c:v>55.707685428983076</c:v>
                </c:pt>
                <c:pt idx="4">
                  <c:v>7.0167420140096324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EA-4745-AB98-7B081D03AF2A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84924428434717"/>
          <c:y val="9.7537240517868828E-2"/>
          <c:w val="0.82238406416206755"/>
          <c:h val="0.89567093185122937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[OUTPUT.xls]Sheet!$B$150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[OUTPUT.xls]Sheet!$A$151:$A$156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[OUTPUT.xls]Sheet!$B$151:$B$156</c:f>
              <c:numCache>
                <c:formatCode>#,##0.0%</c:formatCode>
                <c:ptCount val="6"/>
                <c:pt idx="0">
                  <c:v>2.8391167192429036E-2</c:v>
                </c:pt>
                <c:pt idx="1">
                  <c:v>0.27490039840637437</c:v>
                </c:pt>
                <c:pt idx="2">
                  <c:v>4.6874999999999986E-2</c:v>
                </c:pt>
                <c:pt idx="3">
                  <c:v>9.5238095238095247E-2</c:v>
                </c:pt>
                <c:pt idx="5">
                  <c:v>7.6923076923076927E-2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0D-4FC4-B228-D45B558B45BA}"/>
            </c:ext>
          </c:extLst>
        </c:ser>
        <c:ser>
          <c:idx val="1"/>
          <c:order val="1"/>
          <c:tx>
            <c:strRef>
              <c:f>[OUTPUT.xls]Sheet!$C$150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dLbl>
              <c:idx val="0"/>
              <c:layout>
                <c:manualLayout>
                  <c:x val="6.5167807103290974E-3"/>
                  <c:y val="2.2853341267233841E-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7F-4979-A016-8D4AB8F28D3B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[OUTPUT.xls]Sheet!$A$151:$A$156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[OUTPUT.xls]Sheet!$C$151:$C$156</c:f>
              <c:numCache>
                <c:formatCode>#,##0.0%</c:formatCode>
                <c:ptCount val="6"/>
                <c:pt idx="0">
                  <c:v>3.4700315457413269E-2</c:v>
                </c:pt>
                <c:pt idx="1">
                  <c:v>0.24302788844621523</c:v>
                </c:pt>
                <c:pt idx="2">
                  <c:v>9.3750000000000042E-2</c:v>
                </c:pt>
                <c:pt idx="3">
                  <c:v>0.11904761904761908</c:v>
                </c:pt>
                <c:pt idx="4">
                  <c:v>6.666666666666668E-2</c:v>
                </c:pt>
                <c:pt idx="5">
                  <c:v>0.23076923076923087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0D-4FC4-B228-D45B558B45BA}"/>
            </c:ext>
          </c:extLst>
        </c:ser>
        <c:ser>
          <c:idx val="2"/>
          <c:order val="2"/>
          <c:tx>
            <c:strRef>
              <c:f>[OUTPUT.xls]Sheet!$D$150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[OUTPUT.xls]Sheet!$A$151:$A$156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[OUTPUT.xls]Sheet!$D$151:$D$156</c:f>
              <c:numCache>
                <c:formatCode>#,##0.0%</c:formatCode>
                <c:ptCount val="6"/>
                <c:pt idx="0">
                  <c:v>0.13249211356466881</c:v>
                </c:pt>
                <c:pt idx="1">
                  <c:v>0.14741035856573714</c:v>
                </c:pt>
                <c:pt idx="2">
                  <c:v>0.15625000000000006</c:v>
                </c:pt>
                <c:pt idx="3">
                  <c:v>0.21428571428571427</c:v>
                </c:pt>
                <c:pt idx="4">
                  <c:v>0.2</c:v>
                </c:pt>
                <c:pt idx="5">
                  <c:v>0.15384615384615394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0D-4FC4-B228-D45B558B45BA}"/>
            </c:ext>
          </c:extLst>
        </c:ser>
        <c:ser>
          <c:idx val="3"/>
          <c:order val="3"/>
          <c:tx>
            <c:strRef>
              <c:f>[OUTPUT.xls]Sheet!$E$150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[OUTPUT.xls]Sheet!$A$151:$A$156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[OUTPUT.xls]Sheet!$E$151:$E$156</c:f>
              <c:numCache>
                <c:formatCode>#,##0.0%</c:formatCode>
                <c:ptCount val="6"/>
                <c:pt idx="0">
                  <c:v>0.76340694006309162</c:v>
                </c:pt>
                <c:pt idx="1">
                  <c:v>0.26693227091633465</c:v>
                </c:pt>
                <c:pt idx="2">
                  <c:v>0.60937500000000022</c:v>
                </c:pt>
                <c:pt idx="3">
                  <c:v>0.54761904761904789</c:v>
                </c:pt>
                <c:pt idx="4">
                  <c:v>0.66666666666666674</c:v>
                </c:pt>
                <c:pt idx="5">
                  <c:v>0.38461538461538458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0D-4FC4-B228-D45B558B45BA}"/>
            </c:ext>
          </c:extLst>
        </c:ser>
        <c:ser>
          <c:idx val="4"/>
          <c:order val="4"/>
          <c:tx>
            <c:strRef>
              <c:f>[OUTPUT.xls]Sheet!$F$150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[OUTPUT.xls]Sheet!$A$151:$A$156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[OUTPUT.xls]Sheet!$F$151:$F$156</c:f>
              <c:numCache>
                <c:formatCode>#,##0.0%</c:formatCode>
                <c:ptCount val="6"/>
                <c:pt idx="0">
                  <c:v>4.1009463722397464E-2</c:v>
                </c:pt>
                <c:pt idx="1">
                  <c:v>6.7729083665338669E-2</c:v>
                </c:pt>
                <c:pt idx="2">
                  <c:v>9.3750000000000042E-2</c:v>
                </c:pt>
                <c:pt idx="3">
                  <c:v>2.3809523809523812E-2</c:v>
                </c:pt>
                <c:pt idx="4">
                  <c:v>6.666666666666668E-2</c:v>
                </c:pt>
                <c:pt idx="5">
                  <c:v>0.15384615384615394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A0D-4FC4-B228-D45B558B45BA}"/>
            </c:ext>
          </c:extLst>
        </c:ser>
        <c:dLbls>
          <c:showVal val="1"/>
        </c:dLbls>
        <c:gapWidth val="95"/>
        <c:gapDepth val="95"/>
        <c:shape val="box"/>
        <c:axId val="87163264"/>
        <c:axId val="87164800"/>
        <c:axId val="0"/>
      </c:bar3DChart>
      <c:catAx>
        <c:axId val="87163264"/>
        <c:scaling>
          <c:orientation val="maxMin"/>
        </c:scaling>
        <c:axPos val="l"/>
        <c:numFmt formatCode="General" sourceLinked="0"/>
        <c:majorTickMark val="none"/>
        <c:tickLblPos val="nextTo"/>
        <c:crossAx val="87164800"/>
        <c:crosses val="autoZero"/>
        <c:auto val="1"/>
        <c:lblAlgn val="ctr"/>
        <c:lblOffset val="100"/>
      </c:catAx>
      <c:valAx>
        <c:axId val="87164800"/>
        <c:scaling>
          <c:orientation val="minMax"/>
        </c:scaling>
        <c:delete val="1"/>
        <c:axPos val="t"/>
        <c:numFmt formatCode="0%" sourceLinked="1"/>
        <c:tickLblPos val="none"/>
        <c:crossAx val="8716326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Sheet!$B$101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Sheet!$A$103:$A$107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Sheet!$B$103:$B$107</c:f>
              <c:numCache>
                <c:formatCode>#,##0.0%</c:formatCode>
                <c:ptCount val="5"/>
                <c:pt idx="0">
                  <c:v>0.25874125874125864</c:v>
                </c:pt>
                <c:pt idx="1">
                  <c:v>0.22023809523809526</c:v>
                </c:pt>
                <c:pt idx="2">
                  <c:v>5.5555555555555525E-2</c:v>
                </c:pt>
                <c:pt idx="3">
                  <c:v>6.2893081761006319E-3</c:v>
                </c:pt>
                <c:pt idx="4">
                  <c:v>1.9607843137254902E-2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32-49C8-9C2E-A832F854A0A9}"/>
            </c:ext>
          </c:extLst>
        </c:ser>
        <c:ser>
          <c:idx val="1"/>
          <c:order val="1"/>
          <c:tx>
            <c:strRef>
              <c:f>Sheet!$C$101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dLbl>
              <c:idx val="4"/>
              <c:layout>
                <c:manualLayout>
                  <c:x val="9.123492994460719E-3"/>
                  <c:y val="-4.32432432432432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58-4A39-B24E-7E9104B58D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Sheet!$A$103:$A$107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Sheet!$C$103:$C$107</c:f>
              <c:numCache>
                <c:formatCode>#,##0.0%</c:formatCode>
                <c:ptCount val="5"/>
                <c:pt idx="0">
                  <c:v>0.29370629370629381</c:v>
                </c:pt>
                <c:pt idx="1">
                  <c:v>0.22619047619047625</c:v>
                </c:pt>
                <c:pt idx="2">
                  <c:v>6.9444444444444475E-2</c:v>
                </c:pt>
                <c:pt idx="3">
                  <c:v>1.2578616352201252E-2</c:v>
                </c:pt>
                <c:pt idx="4">
                  <c:v>1.9607843137254902E-2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32-49C8-9C2E-A832F854A0A9}"/>
            </c:ext>
          </c:extLst>
        </c:ser>
        <c:ser>
          <c:idx val="2"/>
          <c:order val="2"/>
          <c:tx>
            <c:strRef>
              <c:f>Sheet!$D$101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Sheet!$A$103:$A$107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Sheet!$D$103:$D$107</c:f>
              <c:numCache>
                <c:formatCode>#,##0.0%</c:formatCode>
                <c:ptCount val="5"/>
                <c:pt idx="0">
                  <c:v>0.1468531468531469</c:v>
                </c:pt>
                <c:pt idx="1">
                  <c:v>0.17261904761904764</c:v>
                </c:pt>
                <c:pt idx="2">
                  <c:v>0.18981481481481485</c:v>
                </c:pt>
                <c:pt idx="3">
                  <c:v>0.18867924528301888</c:v>
                </c:pt>
                <c:pt idx="4">
                  <c:v>0.10784313725490199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32-49C8-9C2E-A832F854A0A9}"/>
            </c:ext>
          </c:extLst>
        </c:ser>
        <c:ser>
          <c:idx val="3"/>
          <c:order val="3"/>
          <c:tx>
            <c:strRef>
              <c:f>Sheet!$E$101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Sheet!$A$103:$A$107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Sheet!$E$103:$E$107</c:f>
              <c:numCache>
                <c:formatCode>#,##0.0%</c:formatCode>
                <c:ptCount val="5"/>
                <c:pt idx="0">
                  <c:v>0.27272727272727282</c:v>
                </c:pt>
                <c:pt idx="1">
                  <c:v>0.3035714285714286</c:v>
                </c:pt>
                <c:pt idx="2">
                  <c:v>0.60648148148148162</c:v>
                </c:pt>
                <c:pt idx="3">
                  <c:v>0.76729559748427723</c:v>
                </c:pt>
                <c:pt idx="4">
                  <c:v>0.77450980392156865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532-49C8-9C2E-A832F854A0A9}"/>
            </c:ext>
          </c:extLst>
        </c:ser>
        <c:ser>
          <c:idx val="4"/>
          <c:order val="4"/>
          <c:tx>
            <c:strRef>
              <c:f>Sheet!$F$101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Sheet!$A$103:$A$107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Sheet!$F$103:$F$107</c:f>
              <c:numCache>
                <c:formatCode>#,##0.0%</c:formatCode>
                <c:ptCount val="5"/>
                <c:pt idx="0">
                  <c:v>2.7972027972027986E-2</c:v>
                </c:pt>
                <c:pt idx="1">
                  <c:v>7.7380952380952384E-2</c:v>
                </c:pt>
                <c:pt idx="2">
                  <c:v>7.8703703703703734E-2</c:v>
                </c:pt>
                <c:pt idx="3">
                  <c:v>2.5157232704402521E-2</c:v>
                </c:pt>
                <c:pt idx="4">
                  <c:v>7.8431372549019607E-2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32-49C8-9C2E-A832F854A0A9}"/>
            </c:ext>
          </c:extLst>
        </c:ser>
        <c:dLbls>
          <c:showVal val="1"/>
        </c:dLbls>
        <c:gapWidth val="95"/>
        <c:gapDepth val="95"/>
        <c:shape val="box"/>
        <c:axId val="87327488"/>
        <c:axId val="87329024"/>
        <c:axId val="0"/>
      </c:bar3DChart>
      <c:catAx>
        <c:axId val="87327488"/>
        <c:scaling>
          <c:orientation val="minMax"/>
        </c:scaling>
        <c:axPos val="l"/>
        <c:numFmt formatCode="General" sourceLinked="0"/>
        <c:majorTickMark val="none"/>
        <c:tickLblPos val="nextTo"/>
        <c:crossAx val="87329024"/>
        <c:crosses val="autoZero"/>
        <c:auto val="1"/>
        <c:lblAlgn val="ctr"/>
        <c:lblOffset val="100"/>
      </c:catAx>
      <c:valAx>
        <c:axId val="87329024"/>
        <c:scaling>
          <c:orientation val="minMax"/>
        </c:scaling>
        <c:delete val="1"/>
        <c:axPos val="b"/>
        <c:numFmt formatCode="0%" sourceLinked="1"/>
        <c:tickLblPos val="none"/>
        <c:crossAx val="8732748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A61-4D28-9B31-3E9C44CC930E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61-4D28-9B31-3E9C44CC930E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A61-4D28-9B31-3E9C44CC930E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61-4D28-9B31-3E9C44CC930E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A61-4D28-9B31-3E9C44CC930E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A61-4D28-9B31-3E9C44CC930E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A61-4D28-9B31-3E9C44CC930E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5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6"/>
              <c:numFmt formatCode="0.0%" sourceLinked="0"/>
              <c:spPr>
                <a:solidFill>
                  <a:schemeClr val="bg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schemeClr val="bg1">
                  <a:alpha val="90000"/>
                </a:scheme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Sheet1!$B$87:$B$93</c:f>
              <c:strCache>
                <c:ptCount val="7"/>
                <c:pt idx="0">
                  <c:v>Η ΕΛΛΑΔΑ</c:v>
                </c:pt>
                <c:pt idx="1">
                  <c:v>ΤΟ ΠΟΛΙΤΙΚΟ ΣΥΣΤΗΜΑ ΣΥΝΟΛΙΚΑ</c:v>
                </c:pt>
                <c:pt idx="2">
                  <c:v>ΤΟ ΕΥΡΩΚΟΙΝΟΒΟΥΛΙΟ</c:v>
                </c:pt>
                <c:pt idx="3">
                  <c:v>ΤΟ ΠΑΣΟΚ</c:v>
                </c:pt>
                <c:pt idx="4">
                  <c:v>ΚΑΝΕΝΑΣ ΙΔΙΑΙΤΕΡΑ</c:v>
                </c:pt>
                <c:pt idx="5">
                  <c:v>ΑΛΛΟΣ</c:v>
                </c:pt>
                <c:pt idx="6">
                  <c:v>ΔΓ/ΔΑ</c:v>
                </c:pt>
              </c:strCache>
            </c:strRef>
          </c:cat>
          <c:val>
            <c:numRef>
              <c:f>Sheet1!$E$87:$E$93</c:f>
              <c:numCache>
                <c:formatCode>0.0</c:formatCode>
                <c:ptCount val="7"/>
                <c:pt idx="0">
                  <c:v>25.688310397933371</c:v>
                </c:pt>
                <c:pt idx="1">
                  <c:v>21.48442545581003</c:v>
                </c:pt>
                <c:pt idx="2">
                  <c:v>18.294997267623827</c:v>
                </c:pt>
                <c:pt idx="3">
                  <c:v>9.0069054597843667</c:v>
                </c:pt>
                <c:pt idx="4">
                  <c:v>14.787619851954869</c:v>
                </c:pt>
                <c:pt idx="5">
                  <c:v>5.4687267127030585</c:v>
                </c:pt>
                <c:pt idx="6">
                  <c:v>5.2690148541904627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B1-4066-BE7A-1B70C4240306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84924428434717"/>
          <c:y val="7.5854947861247093E-2"/>
          <c:w val="0.81717063959380476"/>
          <c:h val="0.9003612683549688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[OUTPUT.xls]Sheet!$B$171</c:f>
              <c:strCache>
                <c:ptCount val="1"/>
                <c:pt idx="0">
                  <c:v>Η ΕΛΛΑΔΑ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[OUTPUT.xls]Sheet!$B$172:$B$177</c:f>
              <c:numCache>
                <c:formatCode>#,##0.0%</c:formatCode>
                <c:ptCount val="6"/>
                <c:pt idx="0">
                  <c:v>0.25949367088607594</c:v>
                </c:pt>
                <c:pt idx="1">
                  <c:v>0.24302788844621523</c:v>
                </c:pt>
                <c:pt idx="2">
                  <c:v>0.25</c:v>
                </c:pt>
                <c:pt idx="3">
                  <c:v>0.20930232558139547</c:v>
                </c:pt>
                <c:pt idx="4">
                  <c:v>0.4</c:v>
                </c:pt>
                <c:pt idx="5">
                  <c:v>0.30769230769230782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8-4A86-B0E7-14BAF1EA53C4}"/>
            </c:ext>
          </c:extLst>
        </c:ser>
        <c:ser>
          <c:idx val="1"/>
          <c:order val="1"/>
          <c:tx>
            <c:strRef>
              <c:f>[OUTPUT.xls]Sheet!$C$171</c:f>
              <c:strCache>
                <c:ptCount val="1"/>
                <c:pt idx="0">
                  <c:v>ΤΟ ΠΟΛΙΤΙΚΟ ΣΥΣΤΗΜΑ ΣΥΝΟΛΙΚΑ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[OUTPUT.xls]Sheet!$C$172:$C$177</c:f>
              <c:numCache>
                <c:formatCode>#,##0.0%</c:formatCode>
                <c:ptCount val="6"/>
                <c:pt idx="0">
                  <c:v>0.16455696202531642</c:v>
                </c:pt>
                <c:pt idx="1">
                  <c:v>0.25498007968127501</c:v>
                </c:pt>
                <c:pt idx="2">
                  <c:v>0.18750000000000006</c:v>
                </c:pt>
                <c:pt idx="3">
                  <c:v>0.16279069767441864</c:v>
                </c:pt>
                <c:pt idx="4">
                  <c:v>0.4</c:v>
                </c:pt>
                <c:pt idx="5">
                  <c:v>0.30769230769230782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88-4A86-B0E7-14BAF1EA53C4}"/>
            </c:ext>
          </c:extLst>
        </c:ser>
        <c:ser>
          <c:idx val="2"/>
          <c:order val="2"/>
          <c:tx>
            <c:strRef>
              <c:f>[OUTPUT.xls]Sheet!$D$171</c:f>
              <c:strCache>
                <c:ptCount val="1"/>
                <c:pt idx="0">
                  <c:v>ΤΟ ΕΥΡΩΚΟΙΝΟΒΟΥΛΙΟ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[OUTPUT.xls]Sheet!$D$172:$D$177</c:f>
              <c:numCache>
                <c:formatCode>#,##0.0%</c:formatCode>
                <c:ptCount val="6"/>
                <c:pt idx="0">
                  <c:v>0.21202531645569628</c:v>
                </c:pt>
                <c:pt idx="1">
                  <c:v>0.17131474103585656</c:v>
                </c:pt>
                <c:pt idx="2">
                  <c:v>0.171875</c:v>
                </c:pt>
                <c:pt idx="3">
                  <c:v>0.16279069767441864</c:v>
                </c:pt>
                <c:pt idx="4">
                  <c:v>0.13333333333333339</c:v>
                </c:pt>
                <c:pt idx="5">
                  <c:v>0.15384615384615394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88-4A86-B0E7-14BAF1EA53C4}"/>
            </c:ext>
          </c:extLst>
        </c:ser>
        <c:ser>
          <c:idx val="3"/>
          <c:order val="3"/>
          <c:tx>
            <c:strRef>
              <c:f>[OUTPUT.xls]Sheet!$E$171</c:f>
              <c:strCache>
                <c:ptCount val="1"/>
                <c:pt idx="0">
                  <c:v>ΤΟ ΠΑΣΟΚ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[OUTPUT.xls]Sheet!$E$172:$E$177</c:f>
              <c:numCache>
                <c:formatCode>#,##0.0%</c:formatCode>
                <c:ptCount val="6"/>
                <c:pt idx="0">
                  <c:v>0.12974683544303803</c:v>
                </c:pt>
                <c:pt idx="1">
                  <c:v>5.179282868525896E-2</c:v>
                </c:pt>
                <c:pt idx="2">
                  <c:v>0.25</c:v>
                </c:pt>
                <c:pt idx="3">
                  <c:v>0.11627906976744186</c:v>
                </c:pt>
                <c:pt idx="5">
                  <c:v>0.15384615384615394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88-4A86-B0E7-14BAF1EA53C4}"/>
            </c:ext>
          </c:extLst>
        </c:ser>
        <c:ser>
          <c:idx val="4"/>
          <c:order val="4"/>
          <c:tx>
            <c:strRef>
              <c:f>[OUTPUT.xls]Sheet!$F$171</c:f>
              <c:strCache>
                <c:ptCount val="1"/>
                <c:pt idx="0">
                  <c:v>ΚΑΝΕΝΑΣ ΙΔΙΑΙΤΕΡΑ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[OUTPUT.xls]Sheet!$F$172:$F$177</c:f>
              <c:numCache>
                <c:formatCode>#,##0.0%</c:formatCode>
                <c:ptCount val="6"/>
                <c:pt idx="0">
                  <c:v>0.14556962025316456</c:v>
                </c:pt>
                <c:pt idx="1">
                  <c:v>0.14741035856573714</c:v>
                </c:pt>
                <c:pt idx="2">
                  <c:v>7.8125E-2</c:v>
                </c:pt>
                <c:pt idx="3">
                  <c:v>0.20930232558139547</c:v>
                </c:pt>
                <c:pt idx="4">
                  <c:v>6.666666666666668E-2</c:v>
                </c:pt>
                <c:pt idx="5">
                  <c:v>7.6923076923076927E-2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88-4A86-B0E7-14BAF1EA53C4}"/>
            </c:ext>
          </c:extLst>
        </c:ser>
        <c:ser>
          <c:idx val="5"/>
          <c:order val="5"/>
          <c:tx>
            <c:strRef>
              <c:f>[OUTPUT.xls]Sheet!$G$171</c:f>
              <c:strCache>
                <c:ptCount val="1"/>
                <c:pt idx="0">
                  <c:v>ΑΛΛΟΣ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[OUTPUT.xls]Sheet!$G$172:$G$177</c:f>
              <c:numCache>
                <c:formatCode>#,##0.0%</c:formatCode>
                <c:ptCount val="6"/>
                <c:pt idx="0">
                  <c:v>5.063291139240509E-2</c:v>
                </c:pt>
                <c:pt idx="1">
                  <c:v>5.5776892430278904E-2</c:v>
                </c:pt>
                <c:pt idx="2">
                  <c:v>3.125E-2</c:v>
                </c:pt>
                <c:pt idx="3">
                  <c:v>0.13953488372093029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A88-4A86-B0E7-14BAF1EA53C4}"/>
            </c:ext>
          </c:extLst>
        </c:ser>
        <c:ser>
          <c:idx val="6"/>
          <c:order val="6"/>
          <c:tx>
            <c:strRef>
              <c:f>[OUTPUT.xls]Sheet!$H$171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[OUTPUT.xls]Sheet!$A$172:$A$177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[OUTPUT.xls]Sheet!$H$172:$H$177</c:f>
              <c:numCache>
                <c:formatCode>#,##0.0%</c:formatCode>
                <c:ptCount val="6"/>
                <c:pt idx="0">
                  <c:v>3.7974683544303806E-2</c:v>
                </c:pt>
                <c:pt idx="1">
                  <c:v>7.5697211155378516E-2</c:v>
                </c:pt>
                <c:pt idx="2">
                  <c:v>3.125E-2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A88-4A86-B0E7-14BAF1EA53C4}"/>
            </c:ext>
          </c:extLst>
        </c:ser>
        <c:dLbls>
          <c:showVal val="1"/>
        </c:dLbls>
        <c:gapWidth val="95"/>
        <c:gapDepth val="95"/>
        <c:shape val="box"/>
        <c:axId val="87508096"/>
        <c:axId val="87509632"/>
        <c:axId val="0"/>
      </c:bar3DChart>
      <c:catAx>
        <c:axId val="87508096"/>
        <c:scaling>
          <c:orientation val="maxMin"/>
        </c:scaling>
        <c:axPos val="l"/>
        <c:numFmt formatCode="General" sourceLinked="0"/>
        <c:majorTickMark val="none"/>
        <c:tickLblPos val="nextTo"/>
        <c:crossAx val="87509632"/>
        <c:crosses val="autoZero"/>
        <c:auto val="1"/>
        <c:lblAlgn val="ctr"/>
        <c:lblOffset val="100"/>
      </c:catAx>
      <c:valAx>
        <c:axId val="87509632"/>
        <c:scaling>
          <c:orientation val="minMax"/>
        </c:scaling>
        <c:delete val="1"/>
        <c:axPos val="t"/>
        <c:numFmt formatCode="0%" sourceLinked="1"/>
        <c:tickLblPos val="none"/>
        <c:crossAx val="8750809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Sheet!$B$115</c:f>
              <c:strCache>
                <c:ptCount val="1"/>
                <c:pt idx="0">
                  <c:v>Η ΕΛΛΑΔΑ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Sheet!$B$117:$B$121</c:f>
              <c:numCache>
                <c:formatCode>#,##0.0%</c:formatCode>
                <c:ptCount val="5"/>
                <c:pt idx="0">
                  <c:v>0.14583333333333343</c:v>
                </c:pt>
                <c:pt idx="1">
                  <c:v>0.24260355029585795</c:v>
                </c:pt>
                <c:pt idx="2">
                  <c:v>0.32558139534883751</c:v>
                </c:pt>
                <c:pt idx="3">
                  <c:v>0.31250000000000011</c:v>
                </c:pt>
                <c:pt idx="4">
                  <c:v>0.26470588235294135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D0-4FF8-85A7-B2BA703D9CB4}"/>
            </c:ext>
          </c:extLst>
        </c:ser>
        <c:ser>
          <c:idx val="1"/>
          <c:order val="1"/>
          <c:tx>
            <c:strRef>
              <c:f>Sheet!$C$115</c:f>
              <c:strCache>
                <c:ptCount val="1"/>
                <c:pt idx="0">
                  <c:v>ΤΟ ΠΟΛΙΤΙΚΟ ΣΥΣΤΗΜΑ ΣΥΝΟΛΙΚΑ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Sheet!$C$117:$C$121</c:f>
              <c:numCache>
                <c:formatCode>#,##0.0%</c:formatCode>
                <c:ptCount val="5"/>
                <c:pt idx="0">
                  <c:v>0.2986111111111111</c:v>
                </c:pt>
                <c:pt idx="1">
                  <c:v>0.27218934911242615</c:v>
                </c:pt>
                <c:pt idx="2">
                  <c:v>0.17674418604651174</c:v>
                </c:pt>
                <c:pt idx="3">
                  <c:v>0.18750000000000006</c:v>
                </c:pt>
                <c:pt idx="4">
                  <c:v>0.20588235294117649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D0-4FF8-85A7-B2BA703D9CB4}"/>
            </c:ext>
          </c:extLst>
        </c:ser>
        <c:ser>
          <c:idx val="2"/>
          <c:order val="2"/>
          <c:tx>
            <c:strRef>
              <c:f>Sheet!$D$115</c:f>
              <c:strCache>
                <c:ptCount val="1"/>
                <c:pt idx="0">
                  <c:v>ΤΟ ΕΥΡΩΚΟΙΝΟΒΟΥΛΙΟ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Sheet!$D$117:$D$121</c:f>
              <c:numCache>
                <c:formatCode>#,##0.0%</c:formatCode>
                <c:ptCount val="5"/>
                <c:pt idx="0">
                  <c:v>0.19444444444444453</c:v>
                </c:pt>
                <c:pt idx="1">
                  <c:v>0.18934911242603561</c:v>
                </c:pt>
                <c:pt idx="2">
                  <c:v>0.2046511627906977</c:v>
                </c:pt>
                <c:pt idx="3">
                  <c:v>0.21250000000000005</c:v>
                </c:pt>
                <c:pt idx="4">
                  <c:v>0.17647058823529418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D0-4FF8-85A7-B2BA703D9CB4}"/>
            </c:ext>
          </c:extLst>
        </c:ser>
        <c:ser>
          <c:idx val="3"/>
          <c:order val="3"/>
          <c:tx>
            <c:strRef>
              <c:f>Sheet!$E$115</c:f>
              <c:strCache>
                <c:ptCount val="1"/>
                <c:pt idx="0">
                  <c:v>ΤΟ ΠΑΣΟΚ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Sheet!$E$117:$E$121</c:f>
              <c:numCache>
                <c:formatCode>#,##0.0%</c:formatCode>
                <c:ptCount val="5"/>
                <c:pt idx="0">
                  <c:v>7.6388888888888895E-2</c:v>
                </c:pt>
                <c:pt idx="1">
                  <c:v>9.4674556213017763E-2</c:v>
                </c:pt>
                <c:pt idx="2">
                  <c:v>9.3023255813953501E-2</c:v>
                </c:pt>
                <c:pt idx="3">
                  <c:v>0.1125</c:v>
                </c:pt>
                <c:pt idx="4">
                  <c:v>0.1372549019607843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D0-4FF8-85A7-B2BA703D9CB4}"/>
            </c:ext>
          </c:extLst>
        </c:ser>
        <c:ser>
          <c:idx val="4"/>
          <c:order val="4"/>
          <c:tx>
            <c:strRef>
              <c:f>Sheet!$F$115</c:f>
              <c:strCache>
                <c:ptCount val="1"/>
                <c:pt idx="0">
                  <c:v>ΚΑΝΕΝΑΣ ΙΔΙΑΙΤΕΡΑ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Sheet!$F$117:$F$121</c:f>
              <c:numCache>
                <c:formatCode>#,##0.0%</c:formatCode>
                <c:ptCount val="5"/>
                <c:pt idx="0">
                  <c:v>0.20833333333333337</c:v>
                </c:pt>
                <c:pt idx="1">
                  <c:v>0.10650887573964496</c:v>
                </c:pt>
                <c:pt idx="2">
                  <c:v>0.10697674418604657</c:v>
                </c:pt>
                <c:pt idx="3">
                  <c:v>9.3750000000000042E-2</c:v>
                </c:pt>
                <c:pt idx="4">
                  <c:v>0.1372549019607843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D0-4FF8-85A7-B2BA703D9CB4}"/>
            </c:ext>
          </c:extLst>
        </c:ser>
        <c:ser>
          <c:idx val="5"/>
          <c:order val="5"/>
          <c:tx>
            <c:strRef>
              <c:f>Sheet!$G$115</c:f>
              <c:strCache>
                <c:ptCount val="1"/>
                <c:pt idx="0">
                  <c:v>ΑΛΛΟΣ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Sheet!$G$117:$G$121</c:f>
              <c:numCache>
                <c:formatCode>#,##0.0%</c:formatCode>
                <c:ptCount val="5"/>
                <c:pt idx="0">
                  <c:v>4.1666666666666671E-2</c:v>
                </c:pt>
                <c:pt idx="1">
                  <c:v>5.3254437869822494E-2</c:v>
                </c:pt>
                <c:pt idx="2">
                  <c:v>6.0465116279069767E-2</c:v>
                </c:pt>
                <c:pt idx="3">
                  <c:v>4.3749999999999997E-2</c:v>
                </c:pt>
                <c:pt idx="4">
                  <c:v>2.9411764705882353E-2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D0-4FF8-85A7-B2BA703D9CB4}"/>
            </c:ext>
          </c:extLst>
        </c:ser>
        <c:ser>
          <c:idx val="6"/>
          <c:order val="6"/>
          <c:tx>
            <c:strRef>
              <c:f>Sheet!$H$115</c:f>
              <c:strCache>
                <c:ptCount val="1"/>
                <c:pt idx="0">
                  <c:v>ΔΓ/ΔΑ</c:v>
                </c:pt>
              </c:strCache>
            </c:strRef>
          </c:tx>
          <c:dLbls>
            <c:dLbl>
              <c:idx val="0"/>
              <c:layout>
                <c:manualLayout>
                  <c:x val="9.12349299446054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BD-4011-A3F4-6AF9808773A8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Sheet!$A$117:$A$121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Sheet!$H$117:$H$121</c:f>
              <c:numCache>
                <c:formatCode>#,##0.0%</c:formatCode>
                <c:ptCount val="5"/>
                <c:pt idx="0">
                  <c:v>3.4722222222222224E-2</c:v>
                </c:pt>
                <c:pt idx="1">
                  <c:v>4.1420118343195263E-2</c:v>
                </c:pt>
                <c:pt idx="2">
                  <c:v>3.2558139534883734E-2</c:v>
                </c:pt>
                <c:pt idx="3">
                  <c:v>3.7500000000000006E-2</c:v>
                </c:pt>
                <c:pt idx="4">
                  <c:v>4.9019607843137317E-2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D0-4FF8-85A7-B2BA703D9CB4}"/>
            </c:ext>
          </c:extLst>
        </c:ser>
        <c:dLbls>
          <c:showVal val="1"/>
        </c:dLbls>
        <c:gapWidth val="95"/>
        <c:gapDepth val="95"/>
        <c:shape val="box"/>
        <c:axId val="87626112"/>
        <c:axId val="87627648"/>
        <c:axId val="0"/>
      </c:bar3DChart>
      <c:catAx>
        <c:axId val="87626112"/>
        <c:scaling>
          <c:orientation val="minMax"/>
        </c:scaling>
        <c:axPos val="l"/>
        <c:numFmt formatCode="General" sourceLinked="0"/>
        <c:majorTickMark val="none"/>
        <c:tickLblPos val="nextTo"/>
        <c:crossAx val="87627648"/>
        <c:crosses val="autoZero"/>
        <c:auto val="1"/>
        <c:lblAlgn val="ctr"/>
        <c:lblOffset val="100"/>
      </c:catAx>
      <c:valAx>
        <c:axId val="87627648"/>
        <c:scaling>
          <c:orientation val="minMax"/>
        </c:scaling>
        <c:delete val="1"/>
        <c:axPos val="b"/>
        <c:numFmt formatCode="0%" sourceLinked="1"/>
        <c:tickLblPos val="none"/>
        <c:crossAx val="8762611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Sheet1!$B$97:$B$101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Sheet1!$E$97:$E$101</c:f>
              <c:numCache>
                <c:formatCode>0.0</c:formatCode>
                <c:ptCount val="5"/>
                <c:pt idx="0">
                  <c:v>32.4</c:v>
                </c:pt>
                <c:pt idx="1">
                  <c:v>10.8</c:v>
                </c:pt>
                <c:pt idx="2">
                  <c:v>15.7</c:v>
                </c:pt>
                <c:pt idx="3">
                  <c:v>26.3</c:v>
                </c:pt>
                <c:pt idx="4">
                  <c:v>14.8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98-4E22-9BF3-ACF68B0C0A55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Sheet!$B$3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Sheet!$A$5:$A$9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Sheet!$B$5:$B$9</c:f>
              <c:numCache>
                <c:formatCode>#,##0.0%</c:formatCode>
                <c:ptCount val="5"/>
                <c:pt idx="0">
                  <c:v>2.083333333333335E-2</c:v>
                </c:pt>
                <c:pt idx="1">
                  <c:v>4.1666666666666671E-2</c:v>
                </c:pt>
                <c:pt idx="2">
                  <c:v>9.2592592592592671E-2</c:v>
                </c:pt>
                <c:pt idx="3">
                  <c:v>0.169811320754717</c:v>
                </c:pt>
                <c:pt idx="4">
                  <c:v>0.11881188118811882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63-4389-91F9-1CE1ABF73A31}"/>
            </c:ext>
          </c:extLst>
        </c:ser>
        <c:ser>
          <c:idx val="1"/>
          <c:order val="1"/>
          <c:tx>
            <c:strRef>
              <c:f>Sheet!$C$3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Sheet!$A$5:$A$9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Sheet!$C$5:$C$9</c:f>
              <c:numCache>
                <c:formatCode>#,##0.0%</c:formatCode>
                <c:ptCount val="5"/>
                <c:pt idx="0">
                  <c:v>0.1111111111111111</c:v>
                </c:pt>
                <c:pt idx="1">
                  <c:v>0.16071428571428578</c:v>
                </c:pt>
                <c:pt idx="2">
                  <c:v>0.32407407407407429</c:v>
                </c:pt>
                <c:pt idx="3">
                  <c:v>0.5283018867924526</c:v>
                </c:pt>
                <c:pt idx="4">
                  <c:v>0.41584158415841588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63-4389-91F9-1CE1ABF73A31}"/>
            </c:ext>
          </c:extLst>
        </c:ser>
        <c:ser>
          <c:idx val="2"/>
          <c:order val="2"/>
          <c:tx>
            <c:strRef>
              <c:f>Sheet!$D$3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Sheet!$A$5:$A$9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Sheet!$D$5:$D$9</c:f>
              <c:numCache>
                <c:formatCode>#,##0.0%</c:formatCode>
                <c:ptCount val="5"/>
                <c:pt idx="0">
                  <c:v>0.30555555555555558</c:v>
                </c:pt>
                <c:pt idx="1">
                  <c:v>0.398809523809524</c:v>
                </c:pt>
                <c:pt idx="2">
                  <c:v>0.29166666666666685</c:v>
                </c:pt>
                <c:pt idx="3">
                  <c:v>0.20125786163522016</c:v>
                </c:pt>
                <c:pt idx="4">
                  <c:v>0.26732673267326745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63-4389-91F9-1CE1ABF73A31}"/>
            </c:ext>
          </c:extLst>
        </c:ser>
        <c:ser>
          <c:idx val="3"/>
          <c:order val="3"/>
          <c:tx>
            <c:strRef>
              <c:f>Sheet!$E$3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Sheet!$A$5:$A$9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Sheet!$E$5:$E$9</c:f>
              <c:numCache>
                <c:formatCode>#,##0.0%</c:formatCode>
                <c:ptCount val="5"/>
                <c:pt idx="0">
                  <c:v>0.55555555555555569</c:v>
                </c:pt>
                <c:pt idx="1">
                  <c:v>0.39285714285714296</c:v>
                </c:pt>
                <c:pt idx="2">
                  <c:v>0.28703703703703703</c:v>
                </c:pt>
                <c:pt idx="3">
                  <c:v>8.8050314465408827E-2</c:v>
                </c:pt>
                <c:pt idx="4">
                  <c:v>0.19801980198019808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D63-4389-91F9-1CE1ABF73A31}"/>
            </c:ext>
          </c:extLst>
        </c:ser>
        <c:ser>
          <c:idx val="4"/>
          <c:order val="4"/>
          <c:tx>
            <c:strRef>
              <c:f>Sheet!$F$3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Sheet!$A$5:$A$9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Sheet!$F$5:$F$9</c:f>
              <c:numCache>
                <c:formatCode>#,##0.0%</c:formatCode>
                <c:ptCount val="5"/>
                <c:pt idx="0">
                  <c:v>6.9444444444444475E-3</c:v>
                </c:pt>
                <c:pt idx="1">
                  <c:v>5.9523809523809521E-3</c:v>
                </c:pt>
                <c:pt idx="2">
                  <c:v>4.6296296296296311E-3</c:v>
                </c:pt>
                <c:pt idx="3">
                  <c:v>1.2578616352201252E-2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D63-4389-91F9-1CE1ABF73A31}"/>
            </c:ext>
          </c:extLst>
        </c:ser>
        <c:dLbls>
          <c:showVal val="1"/>
        </c:dLbls>
        <c:gapWidth val="95"/>
        <c:gapDepth val="95"/>
        <c:shape val="box"/>
        <c:axId val="79876480"/>
        <c:axId val="79878016"/>
        <c:axId val="0"/>
      </c:bar3DChart>
      <c:catAx>
        <c:axId val="79876480"/>
        <c:scaling>
          <c:orientation val="minMax"/>
        </c:scaling>
        <c:axPos val="l"/>
        <c:numFmt formatCode="General" sourceLinked="0"/>
        <c:majorTickMark val="none"/>
        <c:tickLblPos val="nextTo"/>
        <c:crossAx val="79878016"/>
        <c:crosses val="autoZero"/>
        <c:auto val="1"/>
        <c:lblAlgn val="ctr"/>
        <c:lblOffset val="100"/>
      </c:catAx>
      <c:valAx>
        <c:axId val="79878016"/>
        <c:scaling>
          <c:orientation val="minMax"/>
        </c:scaling>
        <c:delete val="1"/>
        <c:axPos val="b"/>
        <c:numFmt formatCode="0%" sourceLinked="1"/>
        <c:tickLblPos val="none"/>
        <c:crossAx val="7987648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919307373968276"/>
          <c:y val="8.5612461767873724E-2"/>
          <c:w val="0.81647000869759334"/>
          <c:h val="0.8892769221035256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[OUTPUT.xls]Sheet!$B$192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[OUTPUT.xls]Sheet!$A$193:$A$198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[OUTPUT.xls]Sheet!$B$193:$B$198</c:f>
              <c:numCache>
                <c:formatCode>#,##0.0%</c:formatCode>
                <c:ptCount val="6"/>
                <c:pt idx="0">
                  <c:v>0.31962025316455722</c:v>
                </c:pt>
                <c:pt idx="1">
                  <c:v>0.41365461847389562</c:v>
                </c:pt>
                <c:pt idx="2">
                  <c:v>0.42187500000000011</c:v>
                </c:pt>
                <c:pt idx="3">
                  <c:v>0.46511627906976766</c:v>
                </c:pt>
                <c:pt idx="4">
                  <c:v>6.666666666666668E-2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42-4786-8F66-214D18E2504B}"/>
            </c:ext>
          </c:extLst>
        </c:ser>
        <c:ser>
          <c:idx val="1"/>
          <c:order val="1"/>
          <c:tx>
            <c:strRef>
              <c:f>[OUTPUT.xls]Sheet!$C$192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[OUTPUT.xls]Sheet!$A$193:$A$198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[OUTPUT.xls]Sheet!$C$193:$C$198</c:f>
              <c:numCache>
                <c:formatCode>#,##0.0%</c:formatCode>
                <c:ptCount val="6"/>
                <c:pt idx="0">
                  <c:v>0.11075949367088606</c:v>
                </c:pt>
                <c:pt idx="1">
                  <c:v>0.11646586345381528</c:v>
                </c:pt>
                <c:pt idx="2">
                  <c:v>0.18750000000000006</c:v>
                </c:pt>
                <c:pt idx="3">
                  <c:v>6.9767441860465143E-2</c:v>
                </c:pt>
                <c:pt idx="4">
                  <c:v>6.666666666666668E-2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42-4786-8F66-214D18E2504B}"/>
            </c:ext>
          </c:extLst>
        </c:ser>
        <c:ser>
          <c:idx val="2"/>
          <c:order val="2"/>
          <c:tx>
            <c:strRef>
              <c:f>[OUTPUT.xls]Sheet!$D$192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[OUTPUT.xls]Sheet!$A$193:$A$198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[OUTPUT.xls]Sheet!$D$193:$D$198</c:f>
              <c:numCache>
                <c:formatCode>#,##0.0%</c:formatCode>
                <c:ptCount val="6"/>
                <c:pt idx="0">
                  <c:v>0.12974683544303803</c:v>
                </c:pt>
                <c:pt idx="1">
                  <c:v>0.15662650602409639</c:v>
                </c:pt>
                <c:pt idx="2">
                  <c:v>0.10937500000000003</c:v>
                </c:pt>
                <c:pt idx="3">
                  <c:v>0.13953488372093029</c:v>
                </c:pt>
                <c:pt idx="4">
                  <c:v>0.4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42-4786-8F66-214D18E2504B}"/>
            </c:ext>
          </c:extLst>
        </c:ser>
        <c:ser>
          <c:idx val="3"/>
          <c:order val="3"/>
          <c:tx>
            <c:strRef>
              <c:f>[OUTPUT.xls]Sheet!$E$192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[OUTPUT.xls]Sheet!$A$193:$A$198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[OUTPUT.xls]Sheet!$E$193:$E$198</c:f>
              <c:numCache>
                <c:formatCode>#,##0.0%</c:formatCode>
                <c:ptCount val="6"/>
                <c:pt idx="0">
                  <c:v>0.32278481012658239</c:v>
                </c:pt>
                <c:pt idx="1">
                  <c:v>0.19277108433734941</c:v>
                </c:pt>
                <c:pt idx="2">
                  <c:v>0.21875000000000006</c:v>
                </c:pt>
                <c:pt idx="3">
                  <c:v>0.16279069767441864</c:v>
                </c:pt>
                <c:pt idx="4">
                  <c:v>0.26666666666666677</c:v>
                </c:pt>
                <c:pt idx="5">
                  <c:v>0.48148148148148157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42-4786-8F66-214D18E2504B}"/>
            </c:ext>
          </c:extLst>
        </c:ser>
        <c:ser>
          <c:idx val="4"/>
          <c:order val="4"/>
          <c:tx>
            <c:strRef>
              <c:f>[OUTPUT.xls]Sheet!$F$192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[OUTPUT.xls]Sheet!$A$193:$A$198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[OUTPUT.xls]Sheet!$F$193:$F$198</c:f>
              <c:numCache>
                <c:formatCode>#,##0.0%</c:formatCode>
                <c:ptCount val="6"/>
                <c:pt idx="0">
                  <c:v>0.11708860759493667</c:v>
                </c:pt>
                <c:pt idx="1">
                  <c:v>0.12048192771084337</c:v>
                </c:pt>
                <c:pt idx="2">
                  <c:v>6.25E-2</c:v>
                </c:pt>
                <c:pt idx="3">
                  <c:v>0.16279069767441864</c:v>
                </c:pt>
                <c:pt idx="4">
                  <c:v>0.2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42-4786-8F66-214D18E2504B}"/>
            </c:ext>
          </c:extLst>
        </c:ser>
        <c:dLbls>
          <c:showVal val="1"/>
        </c:dLbls>
        <c:gapWidth val="95"/>
        <c:gapDepth val="95"/>
        <c:shape val="box"/>
        <c:axId val="87914752"/>
        <c:axId val="87920640"/>
        <c:axId val="0"/>
      </c:bar3DChart>
      <c:catAx>
        <c:axId val="87914752"/>
        <c:scaling>
          <c:orientation val="maxMin"/>
        </c:scaling>
        <c:axPos val="l"/>
        <c:numFmt formatCode="General" sourceLinked="0"/>
        <c:majorTickMark val="none"/>
        <c:tickLblPos val="nextTo"/>
        <c:crossAx val="87920640"/>
        <c:crosses val="autoZero"/>
        <c:auto val="1"/>
        <c:lblAlgn val="ctr"/>
        <c:lblOffset val="100"/>
      </c:catAx>
      <c:valAx>
        <c:axId val="87920640"/>
        <c:scaling>
          <c:orientation val="minMax"/>
        </c:scaling>
        <c:delete val="1"/>
        <c:axPos val="t"/>
        <c:numFmt formatCode="0%" sourceLinked="1"/>
        <c:tickLblPos val="none"/>
        <c:crossAx val="8791475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Sheet!$B$129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Sheet!$A$131:$A$135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Sheet!$B$131:$B$135</c:f>
              <c:numCache>
                <c:formatCode>#,##0.0%</c:formatCode>
                <c:ptCount val="5"/>
                <c:pt idx="0">
                  <c:v>0.41666666666666685</c:v>
                </c:pt>
                <c:pt idx="1">
                  <c:v>0.44311377245508976</c:v>
                </c:pt>
                <c:pt idx="2">
                  <c:v>0.26851851851851849</c:v>
                </c:pt>
                <c:pt idx="3">
                  <c:v>0.31446540880503154</c:v>
                </c:pt>
                <c:pt idx="4">
                  <c:v>0.43689320388349534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3-4403-88A9-170894DED9CE}"/>
            </c:ext>
          </c:extLst>
        </c:ser>
        <c:ser>
          <c:idx val="1"/>
          <c:order val="1"/>
          <c:tx>
            <c:strRef>
              <c:f>Sheet!$C$129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Sheet!$A$131:$A$135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Sheet!$C$131:$C$135</c:f>
              <c:numCache>
                <c:formatCode>#,##0.0%</c:formatCode>
                <c:ptCount val="5"/>
                <c:pt idx="0">
                  <c:v>9.0277777777777762E-2</c:v>
                </c:pt>
                <c:pt idx="1">
                  <c:v>0.11976047904191622</c:v>
                </c:pt>
                <c:pt idx="2">
                  <c:v>0.12962962962962959</c:v>
                </c:pt>
                <c:pt idx="3">
                  <c:v>0.14465408805031446</c:v>
                </c:pt>
                <c:pt idx="4">
                  <c:v>0.13592233009708746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73-4403-88A9-170894DED9CE}"/>
            </c:ext>
          </c:extLst>
        </c:ser>
        <c:ser>
          <c:idx val="2"/>
          <c:order val="2"/>
          <c:tx>
            <c:strRef>
              <c:f>Sheet!$D$129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Sheet!$A$131:$A$135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Sheet!$D$131:$D$135</c:f>
              <c:numCache>
                <c:formatCode>#,##0.0%</c:formatCode>
                <c:ptCount val="5"/>
                <c:pt idx="0">
                  <c:v>0.14583333333333343</c:v>
                </c:pt>
                <c:pt idx="1">
                  <c:v>0.13772455089820365</c:v>
                </c:pt>
                <c:pt idx="2">
                  <c:v>0.14814814814814822</c:v>
                </c:pt>
                <c:pt idx="3">
                  <c:v>0.13836477987421383</c:v>
                </c:pt>
                <c:pt idx="4">
                  <c:v>0.10679611650485442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73-4403-88A9-170894DED9CE}"/>
            </c:ext>
          </c:extLst>
        </c:ser>
        <c:ser>
          <c:idx val="3"/>
          <c:order val="3"/>
          <c:tx>
            <c:strRef>
              <c:f>Sheet!$E$129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Sheet!$A$131:$A$135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Sheet!$E$131:$E$135</c:f>
              <c:numCache>
                <c:formatCode>#,##0.0%</c:formatCode>
                <c:ptCount val="5"/>
                <c:pt idx="0">
                  <c:v>0.21527777777777779</c:v>
                </c:pt>
                <c:pt idx="1">
                  <c:v>0.19760479041916171</c:v>
                </c:pt>
                <c:pt idx="2">
                  <c:v>0.31018518518518534</c:v>
                </c:pt>
                <c:pt idx="3">
                  <c:v>0.30188679245283045</c:v>
                </c:pt>
                <c:pt idx="4">
                  <c:v>0.21359223300970881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673-4403-88A9-170894DED9CE}"/>
            </c:ext>
          </c:extLst>
        </c:ser>
        <c:ser>
          <c:idx val="4"/>
          <c:order val="4"/>
          <c:tx>
            <c:strRef>
              <c:f>Sheet!$F$129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Sheet!$A$131:$A$135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Sheet!$F$131:$F$135</c:f>
              <c:numCache>
                <c:formatCode>#,##0.0%</c:formatCode>
                <c:ptCount val="5"/>
                <c:pt idx="0">
                  <c:v>0.13194444444444456</c:v>
                </c:pt>
                <c:pt idx="1">
                  <c:v>0.10179640718562877</c:v>
                </c:pt>
                <c:pt idx="2">
                  <c:v>0.14351851851851852</c:v>
                </c:pt>
                <c:pt idx="3">
                  <c:v>0.10062893081761008</c:v>
                </c:pt>
                <c:pt idx="4">
                  <c:v>0.10679611650485442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673-4403-88A9-170894DED9CE}"/>
            </c:ext>
          </c:extLst>
        </c:ser>
        <c:dLbls>
          <c:showVal val="1"/>
        </c:dLbls>
        <c:gapWidth val="95"/>
        <c:gapDepth val="95"/>
        <c:shape val="box"/>
        <c:axId val="87881984"/>
        <c:axId val="87965696"/>
        <c:axId val="0"/>
      </c:bar3DChart>
      <c:catAx>
        <c:axId val="87881984"/>
        <c:scaling>
          <c:orientation val="minMax"/>
        </c:scaling>
        <c:axPos val="l"/>
        <c:numFmt formatCode="General" sourceLinked="0"/>
        <c:majorTickMark val="none"/>
        <c:tickLblPos val="nextTo"/>
        <c:crossAx val="87965696"/>
        <c:crosses val="autoZero"/>
        <c:auto val="1"/>
        <c:lblAlgn val="ctr"/>
        <c:lblOffset val="100"/>
      </c:catAx>
      <c:valAx>
        <c:axId val="87965696"/>
        <c:scaling>
          <c:orientation val="minMax"/>
        </c:scaling>
        <c:delete val="1"/>
        <c:axPos val="b"/>
        <c:numFmt formatCode="0%" sourceLinked="1"/>
        <c:tickLblPos val="none"/>
        <c:crossAx val="8788198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2034975100253232"/>
          <c:y val="7.9837239610615507E-2"/>
          <c:w val="0.66531333143474369"/>
          <c:h val="0.8967460493728866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Sheet1!$B$114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Sheet1!$A$115:$A$117</c:f>
              <c:strCache>
                <c:ptCount val="3"/>
                <c:pt idx="0">
                  <c:v>...η Αντιπολίτευση</c:v>
                </c:pt>
                <c:pt idx="1">
                  <c:v>...η Δικαιοσύνη</c:v>
                </c:pt>
                <c:pt idx="2">
                  <c:v>...ο Πρωθυπουργός Κ. Μητσοτάκης</c:v>
                </c:pt>
              </c:strCache>
            </c:strRef>
          </c:cat>
          <c:val>
            <c:numRef>
              <c:f>Sheet1!$B$115:$B$117</c:f>
              <c:numCache>
                <c:formatCode>0.0</c:formatCode>
                <c:ptCount val="3"/>
                <c:pt idx="0">
                  <c:v>10.916588007352553</c:v>
                </c:pt>
                <c:pt idx="1">
                  <c:v>14.600824680808785</c:v>
                </c:pt>
                <c:pt idx="2">
                  <c:v>15.193998708331268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A7-4F6B-9D98-F635854DD859}"/>
            </c:ext>
          </c:extLst>
        </c:ser>
        <c:ser>
          <c:idx val="1"/>
          <c:order val="1"/>
          <c:tx>
            <c:strRef>
              <c:f>Sheet1!$C$114</c:f>
              <c:strCache>
                <c:ptCount val="1"/>
                <c:pt idx="0">
                  <c:v>ΜΑΛΛΟΝ 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Sheet1!$A$115:$A$117</c:f>
              <c:strCache>
                <c:ptCount val="3"/>
                <c:pt idx="0">
                  <c:v>...η Αντιπολίτευση</c:v>
                </c:pt>
                <c:pt idx="1">
                  <c:v>...η Δικαιοσύνη</c:v>
                </c:pt>
                <c:pt idx="2">
                  <c:v>...ο Πρωθυπουργός Κ. Μητσοτάκης</c:v>
                </c:pt>
              </c:strCache>
            </c:strRef>
          </c:cat>
          <c:val>
            <c:numRef>
              <c:f>Sheet1!$C$115:$C$117</c:f>
              <c:numCache>
                <c:formatCode>0.0</c:formatCode>
                <c:ptCount val="3"/>
                <c:pt idx="0">
                  <c:v>11.16896020666697</c:v>
                </c:pt>
                <c:pt idx="1">
                  <c:v>11.217646182125275</c:v>
                </c:pt>
                <c:pt idx="2">
                  <c:v>14.580952854091114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A7-4F6B-9D98-F635854DD859}"/>
            </c:ext>
          </c:extLst>
        </c:ser>
        <c:ser>
          <c:idx val="2"/>
          <c:order val="2"/>
          <c:tx>
            <c:strRef>
              <c:f>Sheet1!$D$114</c:f>
              <c:strCache>
                <c:ptCount val="1"/>
                <c:pt idx="0">
                  <c:v>ΜΑΛΛΟΝ 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Sheet1!$A$115:$A$117</c:f>
              <c:strCache>
                <c:ptCount val="3"/>
                <c:pt idx="0">
                  <c:v>...η Αντιπολίτευση</c:v>
                </c:pt>
                <c:pt idx="1">
                  <c:v>...η Δικαιοσύνη</c:v>
                </c:pt>
                <c:pt idx="2">
                  <c:v>...ο Πρωθυπουργός Κ. Μητσοτάκης</c:v>
                </c:pt>
              </c:strCache>
            </c:strRef>
          </c:cat>
          <c:val>
            <c:numRef>
              <c:f>Sheet1!$D$115:$D$117</c:f>
              <c:numCache>
                <c:formatCode>0.0</c:formatCode>
                <c:ptCount val="3"/>
                <c:pt idx="0">
                  <c:v>22.263401063142766</c:v>
                </c:pt>
                <c:pt idx="1">
                  <c:v>14.885985394207374</c:v>
                </c:pt>
                <c:pt idx="2">
                  <c:v>13.728451487903017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A7-4F6B-9D98-F635854DD859}"/>
            </c:ext>
          </c:extLst>
        </c:ser>
        <c:ser>
          <c:idx val="3"/>
          <c:order val="3"/>
          <c:tx>
            <c:strRef>
              <c:f>Sheet1!$E$114</c:f>
              <c:strCache>
                <c:ptCount val="1"/>
                <c:pt idx="0">
                  <c:v>ΟΧΙ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Sheet1!$A$115:$A$117</c:f>
              <c:strCache>
                <c:ptCount val="3"/>
                <c:pt idx="0">
                  <c:v>...η Αντιπολίτευση</c:v>
                </c:pt>
                <c:pt idx="1">
                  <c:v>...η Δικαιοσύνη</c:v>
                </c:pt>
                <c:pt idx="2">
                  <c:v>...ο Πρωθυπουργός Κ. Μητσοτάκης</c:v>
                </c:pt>
              </c:strCache>
            </c:strRef>
          </c:cat>
          <c:val>
            <c:numRef>
              <c:f>Sheet1!$E$115:$E$117</c:f>
              <c:numCache>
                <c:formatCode>0.0</c:formatCode>
                <c:ptCount val="3"/>
                <c:pt idx="0">
                  <c:v>42.651895275473244</c:v>
                </c:pt>
                <c:pt idx="1">
                  <c:v>42.990709921009483</c:v>
                </c:pt>
                <c:pt idx="2">
                  <c:v>44.895424511898241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A7-4F6B-9D98-F635854DD859}"/>
            </c:ext>
          </c:extLst>
        </c:ser>
        <c:ser>
          <c:idx val="4"/>
          <c:order val="4"/>
          <c:tx>
            <c:strRef>
              <c:f>Sheet1!$F$114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Sheet1!$A$115:$A$117</c:f>
              <c:strCache>
                <c:ptCount val="3"/>
                <c:pt idx="0">
                  <c:v>...η Αντιπολίτευση</c:v>
                </c:pt>
                <c:pt idx="1">
                  <c:v>...η Δικαιοσύνη</c:v>
                </c:pt>
                <c:pt idx="2">
                  <c:v>...ο Πρωθυπουργός Κ. Μητσοτάκης</c:v>
                </c:pt>
              </c:strCache>
            </c:strRef>
          </c:cat>
          <c:val>
            <c:numRef>
              <c:f>Sheet1!$F$115:$F$117</c:f>
              <c:numCache>
                <c:formatCode>0.0</c:formatCode>
                <c:ptCount val="3"/>
                <c:pt idx="0">
                  <c:v>12.999155447364467</c:v>
                </c:pt>
                <c:pt idx="1">
                  <c:v>16.30483382184909</c:v>
                </c:pt>
                <c:pt idx="2">
                  <c:v>11.601172437776333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A7-4F6B-9D98-F635854DD859}"/>
            </c:ext>
          </c:extLst>
        </c:ser>
        <c:dLbls>
          <c:showVal val="1"/>
        </c:dLbls>
        <c:gapWidth val="95"/>
        <c:gapDepth val="95"/>
        <c:shape val="box"/>
        <c:axId val="88113920"/>
        <c:axId val="88115456"/>
        <c:axId val="0"/>
      </c:bar3DChart>
      <c:catAx>
        <c:axId val="88113920"/>
        <c:scaling>
          <c:orientation val="minMax"/>
        </c:scaling>
        <c:axPos val="l"/>
        <c:numFmt formatCode="General" sourceLinked="0"/>
        <c:majorTickMark val="none"/>
        <c:tickLblPos val="nextTo"/>
        <c:crossAx val="88115456"/>
        <c:crosses val="autoZero"/>
        <c:auto val="1"/>
        <c:lblAlgn val="ctr"/>
        <c:lblOffset val="100"/>
      </c:catAx>
      <c:valAx>
        <c:axId val="88115456"/>
        <c:scaling>
          <c:orientation val="minMax"/>
        </c:scaling>
        <c:delete val="1"/>
        <c:axPos val="b"/>
        <c:numFmt formatCode="0%" sourceLinked="1"/>
        <c:tickLblPos val="none"/>
        <c:crossAx val="8811392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Sheet1!$B$123:$B$127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Sheet1!$E$123:$E$127</c:f>
              <c:numCache>
                <c:formatCode>0.0</c:formatCode>
                <c:ptCount val="5"/>
                <c:pt idx="0">
                  <c:v>9.9</c:v>
                </c:pt>
                <c:pt idx="1">
                  <c:v>28.942322022952013</c:v>
                </c:pt>
                <c:pt idx="2">
                  <c:v>25.587957673009115</c:v>
                </c:pt>
                <c:pt idx="3">
                  <c:v>35.200000000000003</c:v>
                </c:pt>
                <c:pt idx="4">
                  <c:v>0.40737244771225528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14-4FED-A196-089C3B52A195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831656673414356"/>
          <c:y val="7.9647021031348672E-2"/>
          <c:w val="0.80734651570313232"/>
          <c:h val="0.8969920601303695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[OUTPUT.xls]Sheet!$B$213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[OUTPUT.xls]Sheet!$A$214:$A$219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[OUTPUT.xls]Sheet!$B$214:$B$219</c:f>
              <c:numCache>
                <c:formatCode>#,##0.0%</c:formatCode>
                <c:ptCount val="6"/>
                <c:pt idx="0">
                  <c:v>0.19558359621451099</c:v>
                </c:pt>
                <c:pt idx="1">
                  <c:v>1.1952191235059764E-2</c:v>
                </c:pt>
                <c:pt idx="2">
                  <c:v>0.10937500000000003</c:v>
                </c:pt>
                <c:pt idx="4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81-4F67-A48C-9A052C5840E7}"/>
            </c:ext>
          </c:extLst>
        </c:ser>
        <c:ser>
          <c:idx val="1"/>
          <c:order val="1"/>
          <c:tx>
            <c:strRef>
              <c:f>[OUTPUT.xls]Sheet!$C$213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[OUTPUT.xls]Sheet!$A$214:$A$219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[OUTPUT.xls]Sheet!$C$214:$C$219</c:f>
              <c:numCache>
                <c:formatCode>#,##0.0%</c:formatCode>
                <c:ptCount val="6"/>
                <c:pt idx="0">
                  <c:v>0.49526813880126186</c:v>
                </c:pt>
                <c:pt idx="1">
                  <c:v>0.14342629482071723</c:v>
                </c:pt>
                <c:pt idx="2">
                  <c:v>0.34375</c:v>
                </c:pt>
                <c:pt idx="3">
                  <c:v>9.5238095238095247E-2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81-4F67-A48C-9A052C5840E7}"/>
            </c:ext>
          </c:extLst>
        </c:ser>
        <c:ser>
          <c:idx val="2"/>
          <c:order val="2"/>
          <c:tx>
            <c:strRef>
              <c:f>[OUTPUT.xls]Sheet!$D$213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[OUTPUT.xls]Sheet!$A$214:$A$219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[OUTPUT.xls]Sheet!$D$214:$D$219</c:f>
              <c:numCache>
                <c:formatCode>#,##0.0%</c:formatCode>
                <c:ptCount val="6"/>
                <c:pt idx="0">
                  <c:v>0.20820189274447953</c:v>
                </c:pt>
                <c:pt idx="1">
                  <c:v>0.25896414342629476</c:v>
                </c:pt>
                <c:pt idx="2">
                  <c:v>0.28125</c:v>
                </c:pt>
                <c:pt idx="3">
                  <c:v>0.16666666666666669</c:v>
                </c:pt>
                <c:pt idx="4">
                  <c:v>0.46666666666666673</c:v>
                </c:pt>
                <c:pt idx="5">
                  <c:v>0.29629629629629628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81-4F67-A48C-9A052C5840E7}"/>
            </c:ext>
          </c:extLst>
        </c:ser>
        <c:ser>
          <c:idx val="3"/>
          <c:order val="3"/>
          <c:tx>
            <c:strRef>
              <c:f>[OUTPUT.xls]Sheet!$E$213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[OUTPUT.xls]Sheet!$A$214:$A$219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[OUTPUT.xls]Sheet!$E$214:$E$219</c:f>
              <c:numCache>
                <c:formatCode>#,##0.0%</c:formatCode>
                <c:ptCount val="6"/>
                <c:pt idx="0">
                  <c:v>0.1009463722397476</c:v>
                </c:pt>
                <c:pt idx="1">
                  <c:v>0.58167330677290807</c:v>
                </c:pt>
                <c:pt idx="2">
                  <c:v>0.25</c:v>
                </c:pt>
                <c:pt idx="3">
                  <c:v>0.73809523809523836</c:v>
                </c:pt>
                <c:pt idx="4">
                  <c:v>0.33333333333333337</c:v>
                </c:pt>
                <c:pt idx="5">
                  <c:v>0.55555555555555569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E81-4F67-A48C-9A052C5840E7}"/>
            </c:ext>
          </c:extLst>
        </c:ser>
        <c:ser>
          <c:idx val="4"/>
          <c:order val="4"/>
          <c:tx>
            <c:strRef>
              <c:f>[OUTPUT.xls]Sheet!$F$213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[OUTPUT.xls]Sheet!$A$214:$A$219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[OUTPUT.xls]Sheet!$F$214:$F$219</c:f>
              <c:numCache>
                <c:formatCode>#,##0.0%</c:formatCode>
                <c:ptCount val="6"/>
                <c:pt idx="1">
                  <c:v>3.984063745019922E-3</c:v>
                </c:pt>
                <c:pt idx="2">
                  <c:v>1.5625E-2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81-4F67-A48C-9A052C5840E7}"/>
            </c:ext>
          </c:extLst>
        </c:ser>
        <c:dLbls>
          <c:showVal val="1"/>
        </c:dLbls>
        <c:gapWidth val="95"/>
        <c:gapDepth val="95"/>
        <c:shape val="box"/>
        <c:axId val="88275200"/>
        <c:axId val="88293376"/>
        <c:axId val="0"/>
      </c:bar3DChart>
      <c:catAx>
        <c:axId val="88275200"/>
        <c:scaling>
          <c:orientation val="maxMin"/>
        </c:scaling>
        <c:axPos val="l"/>
        <c:numFmt formatCode="General" sourceLinked="0"/>
        <c:majorTickMark val="none"/>
        <c:tickLblPos val="nextTo"/>
        <c:crossAx val="88293376"/>
        <c:crosses val="autoZero"/>
        <c:auto val="1"/>
        <c:lblAlgn val="ctr"/>
        <c:lblOffset val="100"/>
      </c:catAx>
      <c:valAx>
        <c:axId val="88293376"/>
        <c:scaling>
          <c:orientation val="minMax"/>
        </c:scaling>
        <c:delete val="1"/>
        <c:axPos val="t"/>
        <c:numFmt formatCode="0%" sourceLinked="1"/>
        <c:tickLblPos val="none"/>
        <c:crossAx val="8827520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Sheet!$B$143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Sheet!$A$145:$A$149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Sheet!$B$145:$B$149</c:f>
              <c:numCache>
                <c:formatCode>#,##0.0%</c:formatCode>
                <c:ptCount val="5"/>
                <c:pt idx="1">
                  <c:v>2.3952095808383228E-2</c:v>
                </c:pt>
                <c:pt idx="2">
                  <c:v>0.10697674418604657</c:v>
                </c:pt>
                <c:pt idx="3">
                  <c:v>0.18125000000000005</c:v>
                </c:pt>
                <c:pt idx="4">
                  <c:v>0.17821782178217832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53-4BB3-AAAC-44C0B8951045}"/>
            </c:ext>
          </c:extLst>
        </c:ser>
        <c:ser>
          <c:idx val="1"/>
          <c:order val="1"/>
          <c:tx>
            <c:strRef>
              <c:f>Sheet!$C$143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Sheet!$A$145:$A$149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Sheet!$C$145:$C$149</c:f>
              <c:numCache>
                <c:formatCode>#,##0.0%</c:formatCode>
                <c:ptCount val="5"/>
                <c:pt idx="0">
                  <c:v>0.10489510489510492</c:v>
                </c:pt>
                <c:pt idx="1">
                  <c:v>0.17964071856287431</c:v>
                </c:pt>
                <c:pt idx="2">
                  <c:v>0.32093023255813941</c:v>
                </c:pt>
                <c:pt idx="3">
                  <c:v>0.5687500000000002</c:v>
                </c:pt>
                <c:pt idx="4">
                  <c:v>0.41584158415841588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53-4BB3-AAAC-44C0B8951045}"/>
            </c:ext>
          </c:extLst>
        </c:ser>
        <c:ser>
          <c:idx val="2"/>
          <c:order val="2"/>
          <c:tx>
            <c:strRef>
              <c:f>Sheet!$D$143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Sheet!$A$145:$A$149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Sheet!$D$145:$D$149</c:f>
              <c:numCache>
                <c:formatCode>#,##0.0%</c:formatCode>
                <c:ptCount val="5"/>
                <c:pt idx="0">
                  <c:v>0.1468531468531469</c:v>
                </c:pt>
                <c:pt idx="1">
                  <c:v>0.30538922155688641</c:v>
                </c:pt>
                <c:pt idx="2">
                  <c:v>0.31627906976744208</c:v>
                </c:pt>
                <c:pt idx="3">
                  <c:v>0.2</c:v>
                </c:pt>
                <c:pt idx="4">
                  <c:v>0.29702970297029724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53-4BB3-AAAC-44C0B8951045}"/>
            </c:ext>
          </c:extLst>
        </c:ser>
        <c:ser>
          <c:idx val="3"/>
          <c:order val="3"/>
          <c:tx>
            <c:strRef>
              <c:f>Sheet!$E$143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Sheet!$A$145:$A$149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Sheet!$E$145:$E$149</c:f>
              <c:numCache>
                <c:formatCode>#,##0.0%</c:formatCode>
                <c:ptCount val="5"/>
                <c:pt idx="0">
                  <c:v>0.74825174825174823</c:v>
                </c:pt>
                <c:pt idx="1">
                  <c:v>0.49101796407185655</c:v>
                </c:pt>
                <c:pt idx="2">
                  <c:v>0.2558139534883721</c:v>
                </c:pt>
                <c:pt idx="3">
                  <c:v>4.3749999999999997E-2</c:v>
                </c:pt>
                <c:pt idx="4">
                  <c:v>0.10891089108910891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553-4BB3-AAAC-44C0B8951045}"/>
            </c:ext>
          </c:extLst>
        </c:ser>
        <c:ser>
          <c:idx val="4"/>
          <c:order val="4"/>
          <c:tx>
            <c:strRef>
              <c:f>Sheet!$F$143</c:f>
              <c:strCache>
                <c:ptCount val="1"/>
                <c:pt idx="0">
                  <c:v>ΔΓ/ΔΑ</c:v>
                </c:pt>
              </c:strCache>
            </c:strRef>
          </c:tx>
          <c:dLbls>
            <c:dLbl>
              <c:idx val="3"/>
              <c:layout>
                <c:manualLayout>
                  <c:x val="1.1730205278592379E-2"/>
                  <c:y val="-1.72972972972973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3A-4B66-A1C6-17C8F6524E0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Sheet!$A$145:$A$149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Sheet!$F$145:$F$149</c:f>
              <c:numCache>
                <c:formatCode>General</c:formatCode>
                <c:ptCount val="5"/>
                <c:pt idx="3" formatCode="#,##0.0%">
                  <c:v>6.2500000000000021E-3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53-4BB3-AAAC-44C0B8951045}"/>
            </c:ext>
          </c:extLst>
        </c:ser>
        <c:dLbls>
          <c:showVal val="1"/>
        </c:dLbls>
        <c:gapWidth val="95"/>
        <c:gapDepth val="95"/>
        <c:shape val="box"/>
        <c:axId val="88435328"/>
        <c:axId val="88445312"/>
        <c:axId val="0"/>
      </c:bar3DChart>
      <c:catAx>
        <c:axId val="88435328"/>
        <c:scaling>
          <c:orientation val="minMax"/>
        </c:scaling>
        <c:axPos val="l"/>
        <c:numFmt formatCode="General" sourceLinked="0"/>
        <c:majorTickMark val="none"/>
        <c:tickLblPos val="nextTo"/>
        <c:crossAx val="88445312"/>
        <c:crosses val="autoZero"/>
        <c:auto val="1"/>
        <c:lblAlgn val="ctr"/>
        <c:lblOffset val="100"/>
      </c:catAx>
      <c:valAx>
        <c:axId val="88445312"/>
        <c:scaling>
          <c:orientation val="minMax"/>
        </c:scaling>
        <c:delete val="1"/>
        <c:axPos val="b"/>
        <c:numFmt formatCode="0%" sourceLinked="1"/>
        <c:tickLblPos val="none"/>
        <c:crossAx val="8843532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Sheet1!$B$131:$B$135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Sheet1!$E$131:$E$135</c:f>
              <c:numCache>
                <c:formatCode>0.0</c:formatCode>
                <c:ptCount val="5"/>
                <c:pt idx="0">
                  <c:v>2.5575040985642592</c:v>
                </c:pt>
                <c:pt idx="1">
                  <c:v>9.9915544736449835</c:v>
                </c:pt>
                <c:pt idx="2">
                  <c:v>27.672512295692833</c:v>
                </c:pt>
                <c:pt idx="3">
                  <c:v>58.293010084952023</c:v>
                </c:pt>
                <c:pt idx="4">
                  <c:v>1.4854190471459074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11-4ED8-9374-ECD086181DD2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222663516034113"/>
          <c:y val="8.1088742285592708E-2"/>
          <c:w val="0.80343644727693475"/>
          <c:h val="0.89512747393062353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[OUTPUT.xls]Sheet!$B$234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[OUTPUT.xls]Sheet!$A$235:$A$240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[OUTPUT.xls]Sheet!$B$235:$B$240</c:f>
              <c:numCache>
                <c:formatCode>#,##0.0%</c:formatCode>
                <c:ptCount val="6"/>
                <c:pt idx="0">
                  <c:v>1.8987341772151899E-2</c:v>
                </c:pt>
                <c:pt idx="1">
                  <c:v>6.746031746031747E-2</c:v>
                </c:pt>
                <c:pt idx="2">
                  <c:v>1.5384615384615389E-2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6A-4985-A48C-8FD998C23B8B}"/>
            </c:ext>
          </c:extLst>
        </c:ser>
        <c:ser>
          <c:idx val="1"/>
          <c:order val="1"/>
          <c:tx>
            <c:strRef>
              <c:f>[OUTPUT.xls]Sheet!$C$234</c:f>
              <c:strCache>
                <c:ptCount val="1"/>
                <c:pt idx="0">
                  <c:v>ΑΡΚΕΤΑ</c:v>
                </c:pt>
              </c:strCache>
            </c:strRef>
          </c:tx>
          <c:dLbls>
            <c:dLbl>
              <c:idx val="0"/>
              <c:layout>
                <c:manualLayout>
                  <c:x val="1.3033561420657963E-3"/>
                  <c:y val="2.594594594594597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5E-466B-930D-56F42461F1CF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[OUTPUT.xls]Sheet!$A$235:$A$240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[OUTPUT.xls]Sheet!$C$235:$C$240</c:f>
              <c:numCache>
                <c:formatCode>#,##0.0%</c:formatCode>
                <c:ptCount val="6"/>
                <c:pt idx="0">
                  <c:v>3.1645569620253187E-2</c:v>
                </c:pt>
                <c:pt idx="1">
                  <c:v>0.21825396825396826</c:v>
                </c:pt>
                <c:pt idx="2">
                  <c:v>0.10769230769230767</c:v>
                </c:pt>
                <c:pt idx="3">
                  <c:v>4.7619047619047623E-2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6A-4985-A48C-8FD998C23B8B}"/>
            </c:ext>
          </c:extLst>
        </c:ser>
        <c:ser>
          <c:idx val="2"/>
          <c:order val="2"/>
          <c:tx>
            <c:strRef>
              <c:f>[OUTPUT.xls]Sheet!$D$234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[OUTPUT.xls]Sheet!$A$235:$A$240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[OUTPUT.xls]Sheet!$D$235:$D$240</c:f>
              <c:numCache>
                <c:formatCode>#,##0.0%</c:formatCode>
                <c:ptCount val="6"/>
                <c:pt idx="0">
                  <c:v>0.20886075949367089</c:v>
                </c:pt>
                <c:pt idx="1">
                  <c:v>0.38492063492063516</c:v>
                </c:pt>
                <c:pt idx="2">
                  <c:v>0.18461538461538471</c:v>
                </c:pt>
                <c:pt idx="3">
                  <c:v>0.16666666666666669</c:v>
                </c:pt>
                <c:pt idx="4">
                  <c:v>0.33333333333333337</c:v>
                </c:pt>
                <c:pt idx="5">
                  <c:v>0.62962962962962998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6A-4985-A48C-8FD998C23B8B}"/>
            </c:ext>
          </c:extLst>
        </c:ser>
        <c:ser>
          <c:idx val="3"/>
          <c:order val="3"/>
          <c:tx>
            <c:strRef>
              <c:f>[OUTPUT.xls]Sheet!$E$234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[OUTPUT.xls]Sheet!$A$235:$A$240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[OUTPUT.xls]Sheet!$E$235:$E$240</c:f>
              <c:numCache>
                <c:formatCode>#,##0.0%</c:formatCode>
                <c:ptCount val="6"/>
                <c:pt idx="0">
                  <c:v>0.72468354430379778</c:v>
                </c:pt>
                <c:pt idx="1">
                  <c:v>0.31746031746031755</c:v>
                </c:pt>
                <c:pt idx="2">
                  <c:v>0.66153846153846163</c:v>
                </c:pt>
                <c:pt idx="3">
                  <c:v>0.78571428571428559</c:v>
                </c:pt>
                <c:pt idx="4">
                  <c:v>0.6000000000000002</c:v>
                </c:pt>
                <c:pt idx="5">
                  <c:v>0.29629629629629628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6A-4985-A48C-8FD998C23B8B}"/>
            </c:ext>
          </c:extLst>
        </c:ser>
        <c:ser>
          <c:idx val="4"/>
          <c:order val="4"/>
          <c:tx>
            <c:strRef>
              <c:f>[OUTPUT.xls]Sheet!$F$234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[OUTPUT.xls]Sheet!$A$235:$A$240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[OUTPUT.xls]Sheet!$F$235:$F$240</c:f>
              <c:numCache>
                <c:formatCode>#,##0.0%</c:formatCode>
                <c:ptCount val="6"/>
                <c:pt idx="0">
                  <c:v>1.5822784810126583E-2</c:v>
                </c:pt>
                <c:pt idx="1">
                  <c:v>1.1904761904761908E-2</c:v>
                </c:pt>
                <c:pt idx="2">
                  <c:v>3.0769230769230778E-2</c:v>
                </c:pt>
                <c:pt idx="4">
                  <c:v>6.666666666666668E-2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6A-4985-A48C-8FD998C23B8B}"/>
            </c:ext>
          </c:extLst>
        </c:ser>
        <c:dLbls>
          <c:showVal val="1"/>
        </c:dLbls>
        <c:gapWidth val="95"/>
        <c:gapDepth val="95"/>
        <c:shape val="box"/>
        <c:axId val="88662400"/>
        <c:axId val="88663936"/>
        <c:axId val="0"/>
      </c:bar3DChart>
      <c:catAx>
        <c:axId val="88662400"/>
        <c:scaling>
          <c:orientation val="maxMin"/>
        </c:scaling>
        <c:axPos val="l"/>
        <c:numFmt formatCode="General" sourceLinked="0"/>
        <c:majorTickMark val="none"/>
        <c:tickLblPos val="nextTo"/>
        <c:crossAx val="88663936"/>
        <c:crosses val="autoZero"/>
        <c:auto val="1"/>
        <c:lblAlgn val="ctr"/>
        <c:lblOffset val="100"/>
      </c:catAx>
      <c:valAx>
        <c:axId val="88663936"/>
        <c:scaling>
          <c:orientation val="minMax"/>
        </c:scaling>
        <c:delete val="1"/>
        <c:axPos val="t"/>
        <c:numFmt formatCode="0%" sourceLinked="1"/>
        <c:tickLblPos val="none"/>
        <c:crossAx val="8866240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Sheet!$B$143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Sheet!$A$159:$A$163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Sheet!$B$159:$B$163</c:f>
              <c:numCache>
                <c:formatCode>#,##0.0%</c:formatCode>
                <c:ptCount val="5"/>
                <c:pt idx="0">
                  <c:v>5.5555555555555525E-2</c:v>
                </c:pt>
                <c:pt idx="1">
                  <c:v>3.5714285714285719E-2</c:v>
                </c:pt>
                <c:pt idx="2">
                  <c:v>2.3255813953488372E-2</c:v>
                </c:pt>
                <c:pt idx="4">
                  <c:v>1.9607843137254902E-2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DB-4ACA-BBDE-3E1E08BFA95D}"/>
            </c:ext>
          </c:extLst>
        </c:ser>
        <c:ser>
          <c:idx val="1"/>
          <c:order val="1"/>
          <c:tx>
            <c:strRef>
              <c:f>Sheet!$C$143</c:f>
              <c:strCache>
                <c:ptCount val="1"/>
                <c:pt idx="0">
                  <c:v>ΑΡΚΕΤΑ</c:v>
                </c:pt>
              </c:strCache>
            </c:strRef>
          </c:tx>
          <c:dLbls>
            <c:dLbl>
              <c:idx val="2"/>
              <c:layout>
                <c:manualLayout>
                  <c:x val="5.2134245682632519E-3"/>
                  <c:y val="-5.06750269377337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35-4140-ABF5-C7535DDD50AA}"/>
                </c:ext>
              </c:extLst>
            </c:dLbl>
            <c:dLbl>
              <c:idx val="4"/>
              <c:layout>
                <c:manualLayout>
                  <c:x val="3.9100684261974342E-3"/>
                  <c:y val="-2.11145945573890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35-4140-ABF5-C7535DDD50A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Sheet!$A$159:$A$163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Sheet!$C$159:$C$163</c:f>
              <c:numCache>
                <c:formatCode>#,##0.0%</c:formatCode>
                <c:ptCount val="5"/>
                <c:pt idx="0">
                  <c:v>0.25</c:v>
                </c:pt>
                <c:pt idx="1">
                  <c:v>0.20238095238095238</c:v>
                </c:pt>
                <c:pt idx="2">
                  <c:v>3.7209302325581409E-2</c:v>
                </c:pt>
                <c:pt idx="3">
                  <c:v>2.5157232704402521E-2</c:v>
                </c:pt>
                <c:pt idx="4">
                  <c:v>2.9411764705882353E-2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DB-4ACA-BBDE-3E1E08BFA95D}"/>
            </c:ext>
          </c:extLst>
        </c:ser>
        <c:ser>
          <c:idx val="2"/>
          <c:order val="2"/>
          <c:tx>
            <c:strRef>
              <c:f>Sheet!$D$143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Sheet!$A$159:$A$163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Sheet!$D$159:$D$163</c:f>
              <c:numCache>
                <c:formatCode>#,##0.0%</c:formatCode>
                <c:ptCount val="5"/>
                <c:pt idx="0">
                  <c:v>0.36111111111111116</c:v>
                </c:pt>
                <c:pt idx="1">
                  <c:v>0.36904761904761918</c:v>
                </c:pt>
                <c:pt idx="2">
                  <c:v>0.28372093023255823</c:v>
                </c:pt>
                <c:pt idx="3">
                  <c:v>0.23899371069182396</c:v>
                </c:pt>
                <c:pt idx="4">
                  <c:v>0.19607843137254904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DB-4ACA-BBDE-3E1E08BFA95D}"/>
            </c:ext>
          </c:extLst>
        </c:ser>
        <c:ser>
          <c:idx val="3"/>
          <c:order val="3"/>
          <c:tx>
            <c:strRef>
              <c:f>Sheet!$E$143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Sheet!$A$159:$A$163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Sheet!$E$159:$E$163</c:f>
              <c:numCache>
                <c:formatCode>#,##0.0%</c:formatCode>
                <c:ptCount val="5"/>
                <c:pt idx="0">
                  <c:v>0.33333333333333337</c:v>
                </c:pt>
                <c:pt idx="1">
                  <c:v>0.39285714285714296</c:v>
                </c:pt>
                <c:pt idx="2">
                  <c:v>0.65581395348837246</c:v>
                </c:pt>
                <c:pt idx="3">
                  <c:v>0.71069182389937169</c:v>
                </c:pt>
                <c:pt idx="4">
                  <c:v>0.7352941176470591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DB-4ACA-BBDE-3E1E08BFA95D}"/>
            </c:ext>
          </c:extLst>
        </c:ser>
        <c:ser>
          <c:idx val="4"/>
          <c:order val="4"/>
          <c:tx>
            <c:strRef>
              <c:f>Sheet!$F$143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Sheet!$A$159:$A$163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Sheet!$F$159:$F$163</c:f>
              <c:numCache>
                <c:formatCode>General</c:formatCode>
                <c:ptCount val="5"/>
                <c:pt idx="3" formatCode="#,##0.0%">
                  <c:v>2.5157232704402521E-2</c:v>
                </c:pt>
                <c:pt idx="4" formatCode="#,##0.0%">
                  <c:v>1.9607843137254902E-2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DB-4ACA-BBDE-3E1E08BFA95D}"/>
            </c:ext>
          </c:extLst>
        </c:ser>
        <c:dLbls>
          <c:showVal val="1"/>
        </c:dLbls>
        <c:gapWidth val="95"/>
        <c:gapDepth val="95"/>
        <c:shape val="box"/>
        <c:axId val="88835200"/>
        <c:axId val="88836736"/>
        <c:axId val="0"/>
      </c:bar3DChart>
      <c:catAx>
        <c:axId val="88835200"/>
        <c:scaling>
          <c:orientation val="minMax"/>
        </c:scaling>
        <c:axPos val="l"/>
        <c:numFmt formatCode="General" sourceLinked="0"/>
        <c:majorTickMark val="none"/>
        <c:tickLblPos val="nextTo"/>
        <c:crossAx val="88836736"/>
        <c:crosses val="autoZero"/>
        <c:auto val="1"/>
        <c:lblAlgn val="ctr"/>
        <c:lblOffset val="100"/>
      </c:catAx>
      <c:valAx>
        <c:axId val="88836736"/>
        <c:scaling>
          <c:orientation val="minMax"/>
        </c:scaling>
        <c:delete val="1"/>
        <c:axPos val="b"/>
        <c:numFmt formatCode="0%" sourceLinked="1"/>
        <c:tickLblPos val="none"/>
        <c:crossAx val="8883520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Sheet1!$B$139:$B$143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Sheet1!$E$139:$E$143</c:f>
              <c:numCache>
                <c:formatCode>0.0</c:formatCode>
                <c:ptCount val="5"/>
                <c:pt idx="0">
                  <c:v>13.7</c:v>
                </c:pt>
                <c:pt idx="1">
                  <c:v>27.141934522331027</c:v>
                </c:pt>
                <c:pt idx="2">
                  <c:v>22.370708927418196</c:v>
                </c:pt>
                <c:pt idx="3">
                  <c:v>36.1</c:v>
                </c:pt>
                <c:pt idx="4">
                  <c:v>0.68756520443141633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40-4ABB-92D3-F2787CC22C89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Sheet1!$A$14:$A$29</c:f>
              <c:strCache>
                <c:ptCount val="16"/>
                <c:pt idx="0">
                  <c:v>Η υπόθεση του βουλευτή Πάτση</c:v>
                </c:pt>
                <c:pt idx="1">
                  <c:v>Η υπόθεση με την ευρωβουλευτή Εύα Καϊλή</c:v>
                </c:pt>
                <c:pt idx="2">
                  <c:v>Πιθανές φυσικές καταστροφές</c:v>
                </c:pt>
                <c:pt idx="3">
                  <c:v>(ΔΓ/ΔΑ)</c:v>
                </c:pt>
                <c:pt idx="4">
                  <c:v>Έλλειψη φαρμάκων</c:v>
                </c:pt>
                <c:pt idx="5">
                  <c:v>Η Εξέλιξη του πολέμου στην Ουκρανία</c:v>
                </c:pt>
                <c:pt idx="6">
                  <c:v>Πανδημία του κορονοϊού</c:v>
                </c:pt>
                <c:pt idx="7">
                  <c:v>Μεταναστευτικό</c:v>
                </c:pt>
                <c:pt idx="8">
                  <c:v>Εγκληματικότητα/ Φαινόμενα βίας</c:v>
                </c:pt>
                <c:pt idx="9">
                  <c:v>Οι υποκλοπές τηλεφωνικών συζητήσεων / θέματα Δημοκρατίας</c:v>
                </c:pt>
                <c:pt idx="10">
                  <c:v>H κατάσταση στην Παιδεία</c:v>
                </c:pt>
                <c:pt idx="11">
                  <c:v>Ανεργία</c:v>
                </c:pt>
                <c:pt idx="12">
                  <c:v>Η κατάσταση στο ΕΣΥ</c:v>
                </c:pt>
                <c:pt idx="13">
                  <c:v>Ενεργειακή κρίση- Αύξηση στα τιμολόγια ρεύματος</c:v>
                </c:pt>
                <c:pt idx="14">
                  <c:v>Εθνικά θέματα/ Ελληνοτουρκικά</c:v>
                </c:pt>
                <c:pt idx="15">
                  <c:v>Ακρίβεια- Ανατιμήσεις- Πληθωρισμός</c:v>
                </c:pt>
              </c:strCache>
            </c:strRef>
          </c:cat>
          <c:val>
            <c:numRef>
              <c:f>Sheet1!$C$14:$C$29</c:f>
              <c:numCache>
                <c:formatCode>0.0</c:formatCode>
                <c:ptCount val="16"/>
                <c:pt idx="0">
                  <c:v>0.2</c:v>
                </c:pt>
                <c:pt idx="1">
                  <c:v>0.5</c:v>
                </c:pt>
                <c:pt idx="2">
                  <c:v>0.84157186149337471</c:v>
                </c:pt>
                <c:pt idx="3">
                  <c:v>0.89125142828755255</c:v>
                </c:pt>
                <c:pt idx="4">
                  <c:v>1.1207710268766553</c:v>
                </c:pt>
                <c:pt idx="5">
                  <c:v>1.1456108102737441</c:v>
                </c:pt>
                <c:pt idx="6">
                  <c:v>1.509265239207126</c:v>
                </c:pt>
                <c:pt idx="7">
                  <c:v>3.2629539470416078</c:v>
                </c:pt>
                <c:pt idx="8">
                  <c:v>3.9296537334194728</c:v>
                </c:pt>
                <c:pt idx="9">
                  <c:v>4.6529882259427007</c:v>
                </c:pt>
                <c:pt idx="10">
                  <c:v>5.3395598390382393</c:v>
                </c:pt>
                <c:pt idx="11">
                  <c:v>12.203288787321833</c:v>
                </c:pt>
                <c:pt idx="12">
                  <c:v>12.744796065378374</c:v>
                </c:pt>
                <c:pt idx="13">
                  <c:v>16.545282925132991</c:v>
                </c:pt>
                <c:pt idx="14">
                  <c:v>30.370112772616768</c:v>
                </c:pt>
                <c:pt idx="15">
                  <c:v>64.540712404987687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F-4370-843C-E8AAA8A2A0E9}"/>
            </c:ext>
          </c:extLst>
        </c:ser>
        <c:dLbls>
          <c:showVal val="1"/>
        </c:dLbls>
        <c:shape val="box"/>
        <c:axId val="79916032"/>
        <c:axId val="79921920"/>
        <c:axId val="0"/>
      </c:bar3DChart>
      <c:catAx>
        <c:axId val="79916032"/>
        <c:scaling>
          <c:orientation val="minMax"/>
        </c:scaling>
        <c:axPos val="l"/>
        <c:numFmt formatCode="General" sourceLinked="0"/>
        <c:majorTickMark val="none"/>
        <c:tickLblPos val="nextTo"/>
        <c:crossAx val="79921920"/>
        <c:crosses val="autoZero"/>
        <c:auto val="1"/>
        <c:lblAlgn val="ctr"/>
        <c:lblOffset val="100"/>
      </c:catAx>
      <c:valAx>
        <c:axId val="79921920"/>
        <c:scaling>
          <c:orientation val="minMax"/>
        </c:scaling>
        <c:delete val="1"/>
        <c:axPos val="b"/>
        <c:numFmt formatCode="0.0" sourceLinked="1"/>
        <c:tickLblPos val="none"/>
        <c:crossAx val="79916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5545888142281347"/>
          <c:y val="7.8937078775502906E-2"/>
          <c:w val="0.83020420101446268"/>
          <c:h val="0.89631275703541557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[OUTPUT.xls]Sheet!$B$255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[OUTPUT.xls]Sheet!$A$256:$A$261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[OUTPUT.xls]Sheet!$B$256:$B$261</c:f>
              <c:numCache>
                <c:formatCode>#,##0.0%</c:formatCode>
                <c:ptCount val="6"/>
                <c:pt idx="0">
                  <c:v>0.30914826498422737</c:v>
                </c:pt>
                <c:pt idx="1">
                  <c:v>4.0160642570281103E-2</c:v>
                </c:pt>
                <c:pt idx="2">
                  <c:v>9.2307692307692341E-2</c:v>
                </c:pt>
                <c:pt idx="4">
                  <c:v>0.13333333333333339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B4-4821-A76D-0BCCA49B8A43}"/>
            </c:ext>
          </c:extLst>
        </c:ser>
        <c:ser>
          <c:idx val="1"/>
          <c:order val="1"/>
          <c:tx>
            <c:strRef>
              <c:f>[OUTPUT.xls]Sheet!$C$255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[OUTPUT.xls]Sheet!$A$256:$A$261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[OUTPUT.xls]Sheet!$C$256:$C$261</c:f>
              <c:numCache>
                <c:formatCode>#,##0.0%</c:formatCode>
                <c:ptCount val="6"/>
                <c:pt idx="0">
                  <c:v>0.41324921135646692</c:v>
                </c:pt>
                <c:pt idx="1">
                  <c:v>0.12048192771084337</c:v>
                </c:pt>
                <c:pt idx="2">
                  <c:v>0.41538461538461574</c:v>
                </c:pt>
                <c:pt idx="3">
                  <c:v>9.5238095238095247E-2</c:v>
                </c:pt>
                <c:pt idx="4">
                  <c:v>0.13333333333333339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B4-4821-A76D-0BCCA49B8A43}"/>
            </c:ext>
          </c:extLst>
        </c:ser>
        <c:ser>
          <c:idx val="2"/>
          <c:order val="2"/>
          <c:tx>
            <c:strRef>
              <c:f>[OUTPUT.xls]Sheet!$D$255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[OUTPUT.xls]Sheet!$A$256:$A$261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[OUTPUT.xls]Sheet!$D$256:$D$261</c:f>
              <c:numCache>
                <c:formatCode>#,##0.0%</c:formatCode>
                <c:ptCount val="6"/>
                <c:pt idx="0">
                  <c:v>0.17981072555205049</c:v>
                </c:pt>
                <c:pt idx="1">
                  <c:v>0.24899598393574304</c:v>
                </c:pt>
                <c:pt idx="2">
                  <c:v>0.2461538461538462</c:v>
                </c:pt>
                <c:pt idx="3">
                  <c:v>0.19047619047619058</c:v>
                </c:pt>
                <c:pt idx="4">
                  <c:v>0.53333333333333333</c:v>
                </c:pt>
                <c:pt idx="5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B4-4821-A76D-0BCCA49B8A43}"/>
            </c:ext>
          </c:extLst>
        </c:ser>
        <c:ser>
          <c:idx val="3"/>
          <c:order val="3"/>
          <c:tx>
            <c:strRef>
              <c:f>[OUTPUT.xls]Sheet!$E$255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[OUTPUT.xls]Sheet!$A$256:$A$261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[OUTPUT.xls]Sheet!$E$256:$E$261</c:f>
              <c:numCache>
                <c:formatCode>#,##0.0%</c:formatCode>
                <c:ptCount val="6"/>
                <c:pt idx="0">
                  <c:v>9.1482649842271238E-2</c:v>
                </c:pt>
                <c:pt idx="1">
                  <c:v>0.59036144578313232</c:v>
                </c:pt>
                <c:pt idx="2">
                  <c:v>0.23076923076923087</c:v>
                </c:pt>
                <c:pt idx="3">
                  <c:v>0.71428571428571452</c:v>
                </c:pt>
                <c:pt idx="4">
                  <c:v>0.2</c:v>
                </c:pt>
                <c:pt idx="5">
                  <c:v>0.62962962962962998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B4-4821-A76D-0BCCA49B8A43}"/>
            </c:ext>
          </c:extLst>
        </c:ser>
        <c:ser>
          <c:idx val="4"/>
          <c:order val="4"/>
          <c:tx>
            <c:strRef>
              <c:f>[OUTPUT.xls]Sheet!$F$255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[OUTPUT.xls]Sheet!$A$256:$A$261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[OUTPUT.xls]Sheet!$F$256:$F$261</c:f>
              <c:numCache>
                <c:formatCode>General</c:formatCode>
                <c:ptCount val="6"/>
                <c:pt idx="0" formatCode="#,##0.0%">
                  <c:v>6.3091482649842304E-3</c:v>
                </c:pt>
                <c:pt idx="2" formatCode="#,##0.0%">
                  <c:v>1.5384615384615389E-2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4B4-4821-A76D-0BCCA49B8A43}"/>
            </c:ext>
          </c:extLst>
        </c:ser>
        <c:dLbls>
          <c:showVal val="1"/>
        </c:dLbls>
        <c:gapWidth val="95"/>
        <c:gapDepth val="95"/>
        <c:shape val="box"/>
        <c:axId val="89057536"/>
        <c:axId val="88936448"/>
        <c:axId val="0"/>
      </c:bar3DChart>
      <c:catAx>
        <c:axId val="89057536"/>
        <c:scaling>
          <c:orientation val="maxMin"/>
        </c:scaling>
        <c:axPos val="l"/>
        <c:numFmt formatCode="General" sourceLinked="0"/>
        <c:majorTickMark val="none"/>
        <c:tickLblPos val="nextTo"/>
        <c:crossAx val="88936448"/>
        <c:crosses val="autoZero"/>
        <c:auto val="1"/>
        <c:lblAlgn val="ctr"/>
        <c:lblOffset val="100"/>
      </c:catAx>
      <c:valAx>
        <c:axId val="88936448"/>
        <c:scaling>
          <c:orientation val="minMax"/>
        </c:scaling>
        <c:delete val="1"/>
        <c:axPos val="t"/>
        <c:numFmt formatCode="0%" sourceLinked="1"/>
        <c:tickLblPos val="none"/>
        <c:crossAx val="8905753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Sheet!$B$143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Sheet!$A$173:$A$177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Sheet!$B$173:$B$177</c:f>
              <c:numCache>
                <c:formatCode>#,##0.0%</c:formatCode>
                <c:ptCount val="5"/>
                <c:pt idx="0">
                  <c:v>2.0689655172413807E-2</c:v>
                </c:pt>
                <c:pt idx="1">
                  <c:v>3.5714285714285719E-2</c:v>
                </c:pt>
                <c:pt idx="2">
                  <c:v>0.14418604651162797</c:v>
                </c:pt>
                <c:pt idx="3">
                  <c:v>0.31446540880503154</c:v>
                </c:pt>
                <c:pt idx="4">
                  <c:v>0.24509803921568629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F3-4575-96F2-9AEEF86CACBC}"/>
            </c:ext>
          </c:extLst>
        </c:ser>
        <c:ser>
          <c:idx val="1"/>
          <c:order val="1"/>
          <c:tx>
            <c:strRef>
              <c:f>Sheet!$C$143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Sheet!$A$173:$A$177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Sheet!$C$173:$C$177</c:f>
              <c:numCache>
                <c:formatCode>#,##0.0%</c:formatCode>
                <c:ptCount val="5"/>
                <c:pt idx="0">
                  <c:v>8.9655172413793172E-2</c:v>
                </c:pt>
                <c:pt idx="1">
                  <c:v>0.17857142857142869</c:v>
                </c:pt>
                <c:pt idx="2">
                  <c:v>0.32558139534883751</c:v>
                </c:pt>
                <c:pt idx="3">
                  <c:v>0.48427672955974865</c:v>
                </c:pt>
                <c:pt idx="4">
                  <c:v>0.39215686274509831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F3-4575-96F2-9AEEF86CACBC}"/>
            </c:ext>
          </c:extLst>
        </c:ser>
        <c:ser>
          <c:idx val="2"/>
          <c:order val="2"/>
          <c:tx>
            <c:strRef>
              <c:f>Sheet!$D$143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Sheet!$A$173:$A$177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Sheet!$D$173:$D$177</c:f>
              <c:numCache>
                <c:formatCode>#,##0.0%</c:formatCode>
                <c:ptCount val="5"/>
                <c:pt idx="0">
                  <c:v>0.16551724137931043</c:v>
                </c:pt>
                <c:pt idx="1">
                  <c:v>0.27976190476190477</c:v>
                </c:pt>
                <c:pt idx="2">
                  <c:v>0.2511627906976745</c:v>
                </c:pt>
                <c:pt idx="3">
                  <c:v>0.14465408805031446</c:v>
                </c:pt>
                <c:pt idx="4">
                  <c:v>0.2352941176470589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F3-4575-96F2-9AEEF86CACBC}"/>
            </c:ext>
          </c:extLst>
        </c:ser>
        <c:ser>
          <c:idx val="3"/>
          <c:order val="3"/>
          <c:tx>
            <c:strRef>
              <c:f>Sheet!$E$143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Sheet!$A$173:$A$177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Sheet!$E$173:$E$177</c:f>
              <c:numCache>
                <c:formatCode>#,##0.0%</c:formatCode>
                <c:ptCount val="5"/>
                <c:pt idx="0">
                  <c:v>0.71724137931034482</c:v>
                </c:pt>
                <c:pt idx="1">
                  <c:v>0.50595238095238049</c:v>
                </c:pt>
                <c:pt idx="2">
                  <c:v>0.2744186046511628</c:v>
                </c:pt>
                <c:pt idx="3">
                  <c:v>5.6603773584905662E-2</c:v>
                </c:pt>
                <c:pt idx="4">
                  <c:v>0.12745098039215691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F3-4575-96F2-9AEEF86CACBC}"/>
            </c:ext>
          </c:extLst>
        </c:ser>
        <c:ser>
          <c:idx val="4"/>
          <c:order val="4"/>
          <c:tx>
            <c:strRef>
              <c:f>Sheet!$F$143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Sheet!$A$173:$A$177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Sheet!$F$173:$F$177</c:f>
              <c:numCache>
                <c:formatCode>General</c:formatCode>
                <c:ptCount val="5"/>
                <c:pt idx="0" formatCode="#,##0.0%">
                  <c:v>6.8965517241379335E-3</c:v>
                </c:pt>
                <c:pt idx="2" formatCode="#,##0.0%">
                  <c:v>4.6511627906976778E-3</c:v>
                </c:pt>
                <c:pt idx="4" formatCode="#,##0.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F3-4575-96F2-9AEEF86CACBC}"/>
            </c:ext>
          </c:extLst>
        </c:ser>
        <c:dLbls>
          <c:showVal val="1"/>
        </c:dLbls>
        <c:gapWidth val="95"/>
        <c:gapDepth val="95"/>
        <c:shape val="box"/>
        <c:axId val="89094400"/>
        <c:axId val="89104384"/>
        <c:axId val="0"/>
      </c:bar3DChart>
      <c:catAx>
        <c:axId val="89094400"/>
        <c:scaling>
          <c:orientation val="minMax"/>
        </c:scaling>
        <c:axPos val="l"/>
        <c:numFmt formatCode="General" sourceLinked="0"/>
        <c:majorTickMark val="none"/>
        <c:tickLblPos val="nextTo"/>
        <c:crossAx val="89104384"/>
        <c:crosses val="autoZero"/>
        <c:auto val="1"/>
        <c:lblAlgn val="ctr"/>
        <c:lblOffset val="100"/>
      </c:catAx>
      <c:valAx>
        <c:axId val="89104384"/>
        <c:scaling>
          <c:orientation val="minMax"/>
        </c:scaling>
        <c:delete val="1"/>
        <c:axPos val="b"/>
        <c:numFmt formatCode="0%" sourceLinked="1"/>
        <c:tickLblPos val="none"/>
        <c:crossAx val="8909440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866614074699991"/>
          <c:y val="8.7575228772079253E-2"/>
          <c:w val="0.83819544647671584"/>
          <c:h val="0.89512747393062353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Sheet1!$B$155</c:f>
              <c:strCache>
                <c:ptCount val="1"/>
                <c:pt idx="0">
                  <c:v>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Sheet1!$A$156:$A$161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Sheet1!$B$156:$B$161</c:f>
              <c:numCache>
                <c:formatCode>0.0</c:formatCode>
                <c:ptCount val="6"/>
                <c:pt idx="0">
                  <c:v>5.1537582592279891</c:v>
                </c:pt>
                <c:pt idx="1">
                  <c:v>6.1523175517909552</c:v>
                </c:pt>
                <c:pt idx="2">
                  <c:v>12.310596651597191</c:v>
                </c:pt>
                <c:pt idx="3">
                  <c:v>13.633066719658178</c:v>
                </c:pt>
                <c:pt idx="4">
                  <c:v>8.6054945600874184</c:v>
                </c:pt>
                <c:pt idx="5">
                  <c:v>27.134979382979861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3C-48A7-832D-F19C85D92CBC}"/>
            </c:ext>
          </c:extLst>
        </c:ser>
        <c:ser>
          <c:idx val="1"/>
          <c:order val="1"/>
          <c:tx>
            <c:strRef>
              <c:f>Sheet1!$C$155</c:f>
              <c:strCache>
                <c:ptCount val="1"/>
                <c:pt idx="0">
                  <c:v>ΜΑΛΛΟΝ 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Sheet1!$A$156:$A$161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Sheet1!$C$156:$C$161</c:f>
              <c:numCache>
                <c:formatCode>0.0</c:formatCode>
                <c:ptCount val="6"/>
                <c:pt idx="0">
                  <c:v>10.353221719906625</c:v>
                </c:pt>
                <c:pt idx="1">
                  <c:v>12.846142381638442</c:v>
                </c:pt>
                <c:pt idx="2">
                  <c:v>17.171245466739531</c:v>
                </c:pt>
                <c:pt idx="3">
                  <c:v>16.731084504943102</c:v>
                </c:pt>
                <c:pt idx="4">
                  <c:v>22.147150876844378</c:v>
                </c:pt>
                <c:pt idx="5">
                  <c:v>21.059168364051896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3C-48A7-832D-F19C85D92CBC}"/>
            </c:ext>
          </c:extLst>
        </c:ser>
        <c:ser>
          <c:idx val="2"/>
          <c:order val="2"/>
          <c:tx>
            <c:strRef>
              <c:f>Sheet1!$D$155</c:f>
              <c:strCache>
                <c:ptCount val="1"/>
                <c:pt idx="0">
                  <c:v>ΜΑΛΛΟΝ 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Sheet1!$A$156:$A$161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Sheet1!$D$156:$D$161</c:f>
              <c:numCache>
                <c:formatCode>0.0</c:formatCode>
                <c:ptCount val="6"/>
                <c:pt idx="0">
                  <c:v>13.378707337672036</c:v>
                </c:pt>
                <c:pt idx="1">
                  <c:v>13.80893238610961</c:v>
                </c:pt>
                <c:pt idx="2">
                  <c:v>13.652938546375854</c:v>
                </c:pt>
                <c:pt idx="3">
                  <c:v>16.173679765512432</c:v>
                </c:pt>
                <c:pt idx="4">
                  <c:v>21.398976600924044</c:v>
                </c:pt>
                <c:pt idx="5">
                  <c:v>11.748223955487072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3C-48A7-832D-F19C85D92CBC}"/>
            </c:ext>
          </c:extLst>
        </c:ser>
        <c:ser>
          <c:idx val="3"/>
          <c:order val="3"/>
          <c:tx>
            <c:strRef>
              <c:f>Sheet1!$E$155</c:f>
              <c:strCache>
                <c:ptCount val="1"/>
                <c:pt idx="0">
                  <c:v>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Sheet1!$A$156:$A$161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Sheet1!$E$156:$E$161</c:f>
              <c:numCache>
                <c:formatCode>0.0</c:formatCode>
                <c:ptCount val="6"/>
                <c:pt idx="0">
                  <c:v>62.820805802573332</c:v>
                </c:pt>
                <c:pt idx="1">
                  <c:v>61.66625267027667</c:v>
                </c:pt>
                <c:pt idx="2">
                  <c:v>46.328183218242394</c:v>
                </c:pt>
                <c:pt idx="3">
                  <c:v>50.866908440558468</c:v>
                </c:pt>
                <c:pt idx="4">
                  <c:v>37.074867107158823</c:v>
                </c:pt>
                <c:pt idx="5">
                  <c:v>38.599036216404137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23C-48A7-832D-F19C85D92CBC}"/>
            </c:ext>
          </c:extLst>
        </c:ser>
        <c:ser>
          <c:idx val="4"/>
          <c:order val="4"/>
          <c:tx>
            <c:strRef>
              <c:f>Sheet1!$F$155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Sheet1!$A$156:$A$161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 Τσίπρας</c:v>
                </c:pt>
                <c:pt idx="4">
                  <c:v>Ν. 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Sheet1!$F$156:$F$161</c:f>
              <c:numCache>
                <c:formatCode>0.0</c:formatCode>
                <c:ptCount val="6"/>
                <c:pt idx="0">
                  <c:v>8.2935068806200167</c:v>
                </c:pt>
                <c:pt idx="1">
                  <c:v>5.5263550101843171</c:v>
                </c:pt>
                <c:pt idx="2">
                  <c:v>10.537036117045044</c:v>
                </c:pt>
                <c:pt idx="3">
                  <c:v>2.595260569327829</c:v>
                </c:pt>
                <c:pt idx="4">
                  <c:v>10.773510854985318</c:v>
                </c:pt>
                <c:pt idx="5">
                  <c:v>1.4585920810770501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3C-48A7-832D-F19C85D92CBC}"/>
            </c:ext>
          </c:extLst>
        </c:ser>
        <c:dLbls>
          <c:showVal val="1"/>
        </c:dLbls>
        <c:gapWidth val="95"/>
        <c:gapDepth val="95"/>
        <c:shape val="box"/>
        <c:axId val="89243008"/>
        <c:axId val="89257088"/>
        <c:axId val="0"/>
      </c:bar3DChart>
      <c:catAx>
        <c:axId val="89243008"/>
        <c:scaling>
          <c:orientation val="minMax"/>
        </c:scaling>
        <c:axPos val="l"/>
        <c:numFmt formatCode="General" sourceLinked="0"/>
        <c:majorTickMark val="none"/>
        <c:tickLblPos val="nextTo"/>
        <c:crossAx val="89257088"/>
        <c:crosses val="autoZero"/>
        <c:auto val="1"/>
        <c:lblAlgn val="ctr"/>
        <c:lblOffset val="100"/>
      </c:catAx>
      <c:valAx>
        <c:axId val="89257088"/>
        <c:scaling>
          <c:orientation val="minMax"/>
        </c:scaling>
        <c:delete val="1"/>
        <c:axPos val="b"/>
        <c:numFmt formatCode="0%" sourceLinked="1"/>
        <c:tickLblPos val="none"/>
        <c:crossAx val="8924300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Sheet1!$B$174</c:f>
              <c:strCache>
                <c:ptCount val="1"/>
                <c:pt idx="0">
                  <c:v>Κ. Μητσοτάκης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Sheet1!$A$175:$A$184</c:f>
              <c:strCache>
                <c:ptCount val="10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...είναι πιο ειλικρινής</c:v>
                </c:pt>
                <c:pt idx="3">
                  <c:v>...μπορεί να διαχειριστεί καλύτερα τα ζητήματα κοινωνικής πολιτικής και στήριξης των ασθενέστερων</c:v>
                </c:pt>
                <c:pt idx="4">
                  <c:v>...μπορεί να διαχειριστεί καλύτερα το πρόβλημα της ακρίβειας</c:v>
                </c:pt>
                <c:pt idx="5">
                  <c:v>...τον εμπιστεύεστε περισσότερο</c:v>
                </c:pt>
                <c:pt idx="6">
                  <c:v>...μπορεί να διαχειριστεί καλύτερα τα προβλήματα βίας και εγκληματικότητας</c:v>
                </c:pt>
                <c:pt idx="7">
                  <c:v>...μπορεί να διαχειριστεί καλύτερα τα ζητήματα οικονομίας και ανάπτυξης</c:v>
                </c:pt>
                <c:pt idx="8">
                  <c:v>...μπορεί να διαχειριστεί καλύτερα το Μεταναστευτικό/ Προσφυγικό</c:v>
                </c:pt>
                <c:pt idx="9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Sheet1!$B$175:$B$184</c:f>
              <c:numCache>
                <c:formatCode>0.0</c:formatCode>
                <c:ptCount val="10"/>
                <c:pt idx="0">
                  <c:v>32.323513338963764</c:v>
                </c:pt>
                <c:pt idx="1">
                  <c:v>35.377813105469777</c:v>
                </c:pt>
                <c:pt idx="2">
                  <c:v>35.909384470167453</c:v>
                </c:pt>
                <c:pt idx="3">
                  <c:v>36.415122460132203</c:v>
                </c:pt>
                <c:pt idx="4">
                  <c:v>36.919866858761033</c:v>
                </c:pt>
                <c:pt idx="5">
                  <c:v>42.675741467534451</c:v>
                </c:pt>
                <c:pt idx="6">
                  <c:v>46.177157335188092</c:v>
                </c:pt>
                <c:pt idx="7">
                  <c:v>47.542351830692084</c:v>
                </c:pt>
                <c:pt idx="8">
                  <c:v>48.391872422872503</c:v>
                </c:pt>
                <c:pt idx="9">
                  <c:v>58.314869094341418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F2-45F9-9DB7-9EEA66A54558}"/>
            </c:ext>
          </c:extLst>
        </c:ser>
        <c:ser>
          <c:idx val="1"/>
          <c:order val="1"/>
          <c:tx>
            <c:strRef>
              <c:f>Sheet1!$C$174</c:f>
              <c:strCache>
                <c:ptCount val="1"/>
                <c:pt idx="0">
                  <c:v>Α. Τσίπρας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Sheet1!$A$175:$A$184</c:f>
              <c:strCache>
                <c:ptCount val="10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...είναι πιο ειλικρινής</c:v>
                </c:pt>
                <c:pt idx="3">
                  <c:v>...μπορεί να διαχειριστεί καλύτερα τα ζητήματα κοινωνικής πολιτικής και στήριξης των ασθενέστερων</c:v>
                </c:pt>
                <c:pt idx="4">
                  <c:v>...μπορεί να διαχειριστεί καλύτερα το πρόβλημα της ακρίβειας</c:v>
                </c:pt>
                <c:pt idx="5">
                  <c:v>...τον εμπιστεύεστε περισσότερο</c:v>
                </c:pt>
                <c:pt idx="6">
                  <c:v>...μπορεί να διαχειριστεί καλύτερα τα προβλήματα βίας και εγκληματικότητας</c:v>
                </c:pt>
                <c:pt idx="7">
                  <c:v>...μπορεί να διαχειριστεί καλύτερα τα ζητήματα οικονομίας και ανάπτυξης</c:v>
                </c:pt>
                <c:pt idx="8">
                  <c:v>...μπορεί να διαχειριστεί καλύτερα το Μεταναστευτικό/ Προσφυγικό</c:v>
                </c:pt>
                <c:pt idx="9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Sheet1!$C$175:$C$184</c:f>
              <c:numCache>
                <c:formatCode>0.0</c:formatCode>
                <c:ptCount val="10"/>
                <c:pt idx="0">
                  <c:v>26.159272691142125</c:v>
                </c:pt>
                <c:pt idx="1">
                  <c:v>27.035620249391403</c:v>
                </c:pt>
                <c:pt idx="2">
                  <c:v>23.889910079984091</c:v>
                </c:pt>
                <c:pt idx="3">
                  <c:v>33.854637587560163</c:v>
                </c:pt>
                <c:pt idx="4">
                  <c:v>26.426548760494796</c:v>
                </c:pt>
                <c:pt idx="5">
                  <c:v>22.332952456654578</c:v>
                </c:pt>
                <c:pt idx="6">
                  <c:v>18.625863182473033</c:v>
                </c:pt>
                <c:pt idx="7">
                  <c:v>22.661831188832025</c:v>
                </c:pt>
                <c:pt idx="8">
                  <c:v>19.250832132743778</c:v>
                </c:pt>
                <c:pt idx="9">
                  <c:v>18.14397138456955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F2-45F9-9DB7-9EEA66A54558}"/>
            </c:ext>
          </c:extLst>
        </c:ser>
        <c:ser>
          <c:idx val="2"/>
          <c:order val="2"/>
          <c:tx>
            <c:strRef>
              <c:f>Sheet1!$D$174</c:f>
              <c:strCache>
                <c:ptCount val="1"/>
                <c:pt idx="0">
                  <c:v>Κανένας από τους δύο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Sheet1!$A$175:$A$184</c:f>
              <c:strCache>
                <c:ptCount val="10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...είναι πιο ειλικρινής</c:v>
                </c:pt>
                <c:pt idx="3">
                  <c:v>...μπορεί να διαχειριστεί καλύτερα τα ζητήματα κοινωνικής πολιτικής και στήριξης των ασθενέστερων</c:v>
                </c:pt>
                <c:pt idx="4">
                  <c:v>...μπορεί να διαχειριστεί καλύτερα το πρόβλημα της ακρίβειας</c:v>
                </c:pt>
                <c:pt idx="5">
                  <c:v>...τον εμπιστεύεστε περισσότερο</c:v>
                </c:pt>
                <c:pt idx="6">
                  <c:v>...μπορεί να διαχειριστεί καλύτερα τα προβλήματα βίας και εγκληματικότητας</c:v>
                </c:pt>
                <c:pt idx="7">
                  <c:v>...μπορεί να διαχειριστεί καλύτερα τα ζητήματα οικονομίας και ανάπτυξης</c:v>
                </c:pt>
                <c:pt idx="8">
                  <c:v>...μπορεί να διαχειριστεί καλύτερα το Μεταναστευτικό/ Προσφυγικό</c:v>
                </c:pt>
                <c:pt idx="9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Sheet1!$D$175:$D$184</c:f>
              <c:numCache>
                <c:formatCode>0.0</c:formatCode>
                <c:ptCount val="10"/>
                <c:pt idx="0">
                  <c:v>37.11461076059414</c:v>
                </c:pt>
                <c:pt idx="1">
                  <c:v>33.379700929007868</c:v>
                </c:pt>
                <c:pt idx="2">
                  <c:v>35.530826171195741</c:v>
                </c:pt>
                <c:pt idx="3">
                  <c:v>26.152317551790929</c:v>
                </c:pt>
                <c:pt idx="4">
                  <c:v>32.107904019076926</c:v>
                </c:pt>
                <c:pt idx="5">
                  <c:v>32.573898355606275</c:v>
                </c:pt>
                <c:pt idx="6">
                  <c:v>30.881812310596644</c:v>
                </c:pt>
                <c:pt idx="7">
                  <c:v>26.388792289731189</c:v>
                </c:pt>
                <c:pt idx="8">
                  <c:v>28.637289482835691</c:v>
                </c:pt>
                <c:pt idx="9">
                  <c:v>20.457052014506459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F2-45F9-9DB7-9EEA66A54558}"/>
            </c:ext>
          </c:extLst>
        </c:ser>
        <c:ser>
          <c:idx val="3"/>
          <c:order val="3"/>
          <c:tx>
            <c:strRef>
              <c:f>Sheet1!$E$174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Sheet1!$A$175:$A$184</c:f>
              <c:strCache>
                <c:ptCount val="10"/>
                <c:pt idx="0">
                  <c:v>...μπορεί να διαχειριστεί καλύτερα τα προβλήματα διαφθοράς</c:v>
                </c:pt>
                <c:pt idx="1">
                  <c:v>...μπορεί να διαχειριστεί καλύτερα τα θέματα θεσμών και διαφάνειας</c:v>
                </c:pt>
                <c:pt idx="2">
                  <c:v>...είναι πιο ειλικρινής</c:v>
                </c:pt>
                <c:pt idx="3">
                  <c:v>...μπορεί να διαχειριστεί καλύτερα τα ζητήματα κοινωνικής πολιτικής και στήριξης των ασθενέστερων</c:v>
                </c:pt>
                <c:pt idx="4">
                  <c:v>...μπορεί να διαχειριστεί καλύτερα το πρόβλημα της ακρίβειας</c:v>
                </c:pt>
                <c:pt idx="5">
                  <c:v>...τον εμπιστεύεστε περισσότερο</c:v>
                </c:pt>
                <c:pt idx="6">
                  <c:v>...μπορεί να διαχειριστεί καλύτερα τα προβλήματα βίας και εγκληματικότητας</c:v>
                </c:pt>
                <c:pt idx="7">
                  <c:v>...μπορεί να διαχειριστεί καλύτερα τα ζητήματα οικονομίας και ανάπτυξης</c:v>
                </c:pt>
                <c:pt idx="8">
                  <c:v>...μπορεί να διαχειριστεί καλύτερα το Μεταναστευτικό/ Προσφυγικό</c:v>
                </c:pt>
                <c:pt idx="9">
                  <c:v>...μπορεί να διαχειριστεί καλύτερα τα θέματα εξωτερικής πολιτικής και ασφάλειας της χώρας</c:v>
                </c:pt>
              </c:strCache>
            </c:strRef>
          </c:cat>
          <c:val>
            <c:numRef>
              <c:f>Sheet1!$E$175:$E$184</c:f>
              <c:numCache>
                <c:formatCode>0.0</c:formatCode>
                <c:ptCount val="10"/>
                <c:pt idx="0">
                  <c:v>4.4026032093000014</c:v>
                </c:pt>
                <c:pt idx="1">
                  <c:v>4.2068657161309417</c:v>
                </c:pt>
                <c:pt idx="2">
                  <c:v>4.6698792786526777</c:v>
                </c:pt>
                <c:pt idx="3">
                  <c:v>3.5779224005166586</c:v>
                </c:pt>
                <c:pt idx="4">
                  <c:v>4.5456803616672303</c:v>
                </c:pt>
                <c:pt idx="5">
                  <c:v>2.4174077202046722</c:v>
                </c:pt>
                <c:pt idx="6">
                  <c:v>4.3151671717422495</c:v>
                </c:pt>
                <c:pt idx="7">
                  <c:v>3.4070246907446857</c:v>
                </c:pt>
                <c:pt idx="8">
                  <c:v>3.7200059615480057</c:v>
                </c:pt>
                <c:pt idx="9">
                  <c:v>3.0841075065825421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F2-45F9-9DB7-9EEA66A54558}"/>
            </c:ext>
          </c:extLst>
        </c:ser>
        <c:dLbls>
          <c:showVal val="1"/>
        </c:dLbls>
        <c:gapWidth val="95"/>
        <c:gapDepth val="95"/>
        <c:shape val="box"/>
        <c:axId val="89352064"/>
        <c:axId val="89353600"/>
        <c:axId val="0"/>
      </c:bar3DChart>
      <c:catAx>
        <c:axId val="89352064"/>
        <c:scaling>
          <c:orientation val="minMax"/>
        </c:scaling>
        <c:axPos val="l"/>
        <c:numFmt formatCode="General" sourceLinked="0"/>
        <c:majorTickMark val="none"/>
        <c:tickLblPos val="nextTo"/>
        <c:crossAx val="89353600"/>
        <c:crosses val="autoZero"/>
        <c:auto val="1"/>
        <c:lblAlgn val="ctr"/>
        <c:lblOffset val="100"/>
      </c:catAx>
      <c:valAx>
        <c:axId val="89353600"/>
        <c:scaling>
          <c:orientation val="minMax"/>
        </c:scaling>
        <c:delete val="1"/>
        <c:axPos val="b"/>
        <c:numFmt formatCode="0%" sourceLinked="1"/>
        <c:tickLblPos val="none"/>
        <c:crossAx val="8935206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7.8201368523949169E-3"/>
                  <c:y val="-3.02702702702702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70-4AD0-8425-126293C71396}"/>
                </c:ext>
              </c:extLst>
            </c:dLbl>
            <c:dLbl>
              <c:idx val="1"/>
              <c:layout>
                <c:manualLayout>
                  <c:x val="0"/>
                  <c:y val="-2.59459459459459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70-4AD0-8425-126293C71396}"/>
                </c:ext>
              </c:extLst>
            </c:dLbl>
            <c:dLbl>
              <c:idx val="2"/>
              <c:layout>
                <c:manualLayout>
                  <c:x val="5.2134245682632779E-3"/>
                  <c:y val="-3.89189189189189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70-4AD0-8425-126293C7139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Sheet1!$B$192:$B$196</c:f>
              <c:strCache>
                <c:ptCount val="5"/>
                <c:pt idx="0">
                  <c:v>Κ. Μητσοτάκης</c:v>
                </c:pt>
                <c:pt idx="1">
                  <c:v>Α. Τσίπρας</c:v>
                </c:pt>
                <c:pt idx="2">
                  <c:v>Κανένας από τους δύο</c:v>
                </c:pt>
                <c:pt idx="3">
                  <c:v>Άλλον</c:v>
                </c:pt>
                <c:pt idx="4">
                  <c:v>ΔΓ/ΔΑ</c:v>
                </c:pt>
              </c:strCache>
            </c:strRef>
          </c:cat>
          <c:val>
            <c:numRef>
              <c:f>Sheet1!$E$192:$E$196</c:f>
              <c:numCache>
                <c:formatCode>0.0</c:formatCode>
                <c:ptCount val="5"/>
                <c:pt idx="0">
                  <c:v>45.418053554573056</c:v>
                </c:pt>
                <c:pt idx="1">
                  <c:v>22.9469919022306</c:v>
                </c:pt>
                <c:pt idx="2">
                  <c:v>29.643797506085711</c:v>
                </c:pt>
                <c:pt idx="3">
                  <c:v>0.5961548015301289</c:v>
                </c:pt>
                <c:pt idx="4">
                  <c:v>1.3950022355805018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70-4AD0-8425-126293C71396}"/>
            </c:ext>
          </c:extLst>
        </c:ser>
        <c:dLbls>
          <c:showVal val="1"/>
        </c:dLbls>
        <c:shape val="box"/>
        <c:axId val="89295104"/>
        <c:axId val="89300992"/>
        <c:axId val="0"/>
      </c:bar3DChart>
      <c:catAx>
        <c:axId val="89295104"/>
        <c:scaling>
          <c:orientation val="minMax"/>
        </c:scaling>
        <c:axPos val="b"/>
        <c:numFmt formatCode="General" sourceLinked="0"/>
        <c:majorTickMark val="none"/>
        <c:tickLblPos val="nextTo"/>
        <c:crossAx val="89300992"/>
        <c:crosses val="autoZero"/>
        <c:auto val="1"/>
        <c:lblAlgn val="ctr"/>
        <c:lblOffset val="100"/>
      </c:catAx>
      <c:valAx>
        <c:axId val="89300992"/>
        <c:scaling>
          <c:orientation val="minMax"/>
        </c:scaling>
        <c:delete val="1"/>
        <c:axPos val="l"/>
        <c:numFmt formatCode="0.0" sourceLinked="1"/>
        <c:tickLblPos val="none"/>
        <c:crossAx val="89295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092327901827521"/>
          <c:y val="8.5790940251917872E-2"/>
          <c:w val="0.80473980341900109"/>
          <c:h val="0.88904609487716602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[OUTPUT.xls]Sheet!$B$276</c:f>
              <c:strCache>
                <c:ptCount val="1"/>
                <c:pt idx="0">
                  <c:v>Κ. Μητσοτάκης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[OUTPUT.xls]Sheet!$A$277:$A$282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[OUTPUT.xls]Sheet!$B$277:$B$282</c:f>
              <c:numCache>
                <c:formatCode>#,##0.0%</c:formatCode>
                <c:ptCount val="6"/>
                <c:pt idx="0">
                  <c:v>0.80634920634920682</c:v>
                </c:pt>
                <c:pt idx="1">
                  <c:v>0.192</c:v>
                </c:pt>
                <c:pt idx="2">
                  <c:v>0.62500000000000022</c:v>
                </c:pt>
                <c:pt idx="3">
                  <c:v>0.16666666666666669</c:v>
                </c:pt>
                <c:pt idx="4">
                  <c:v>0.4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24-41A9-BAE5-BBF261E99888}"/>
            </c:ext>
          </c:extLst>
        </c:ser>
        <c:ser>
          <c:idx val="1"/>
          <c:order val="1"/>
          <c:tx>
            <c:strRef>
              <c:f>[OUTPUT.xls]Sheet!$C$276</c:f>
              <c:strCache>
                <c:ptCount val="1"/>
                <c:pt idx="0">
                  <c:v>Α. Τσίπρας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[OUTPUT.xls]Sheet!$A$277:$A$282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[OUTPUT.xls]Sheet!$C$277:$C$282</c:f>
              <c:numCache>
                <c:formatCode>#,##0.0%</c:formatCode>
                <c:ptCount val="6"/>
                <c:pt idx="0">
                  <c:v>6.0317460317460339E-2</c:v>
                </c:pt>
                <c:pt idx="1">
                  <c:v>0.58399999999999996</c:v>
                </c:pt>
                <c:pt idx="2">
                  <c:v>0.15625000000000006</c:v>
                </c:pt>
                <c:pt idx="3">
                  <c:v>0.19047619047619058</c:v>
                </c:pt>
                <c:pt idx="5">
                  <c:v>0.29629629629629628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24-41A9-BAE5-BBF261E99888}"/>
            </c:ext>
          </c:extLst>
        </c:ser>
        <c:ser>
          <c:idx val="2"/>
          <c:order val="2"/>
          <c:tx>
            <c:strRef>
              <c:f>[OUTPUT.xls]Sheet!$D$276</c:f>
              <c:strCache>
                <c:ptCount val="1"/>
                <c:pt idx="0">
                  <c:v>Κανένας από τους δύο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[OUTPUT.xls]Sheet!$A$277:$A$282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[OUTPUT.xls]Sheet!$D$277:$D$282</c:f>
              <c:numCache>
                <c:formatCode>#,##0.0%</c:formatCode>
                <c:ptCount val="6"/>
                <c:pt idx="0">
                  <c:v>0.12380952380952381</c:v>
                </c:pt>
                <c:pt idx="1">
                  <c:v>0.20400000000000001</c:v>
                </c:pt>
                <c:pt idx="2">
                  <c:v>0.203125</c:v>
                </c:pt>
                <c:pt idx="3">
                  <c:v>0.61904761904761929</c:v>
                </c:pt>
                <c:pt idx="4">
                  <c:v>0.6000000000000002</c:v>
                </c:pt>
                <c:pt idx="5">
                  <c:v>0.55555555555555569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24-41A9-BAE5-BBF261E99888}"/>
            </c:ext>
          </c:extLst>
        </c:ser>
        <c:ser>
          <c:idx val="3"/>
          <c:order val="3"/>
          <c:tx>
            <c:strRef>
              <c:f>[OUTPUT.xls]Sheet!$E$276</c:f>
              <c:strCache>
                <c:ptCount val="1"/>
                <c:pt idx="0">
                  <c:v>Άλλον</c:v>
                </c:pt>
              </c:strCache>
            </c:strRef>
          </c:tx>
          <c:dLbls>
            <c:dLbl>
              <c:idx val="0"/>
              <c:layout>
                <c:manualLayout>
                  <c:x val="-3.9100684261974585E-3"/>
                  <c:y val="4.575084521984725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BC-44FE-A1AC-8DF510D4EC50}"/>
                </c:ext>
              </c:extLst>
            </c:dLbl>
            <c:dLbl>
              <c:idx val="1"/>
              <c:layout>
                <c:manualLayout>
                  <c:x val="0"/>
                  <c:y val="3.20255916538930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C-44FE-A1AC-8DF510D4EC50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[OUTPUT.xls]Sheet!$A$277:$A$282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[OUTPUT.xls]Sheet!$E$277:$E$282</c:f>
              <c:numCache>
                <c:formatCode>#,##0.0%</c:formatCode>
                <c:ptCount val="6"/>
                <c:pt idx="0">
                  <c:v>3.1746031746031746E-3</c:v>
                </c:pt>
                <c:pt idx="1">
                  <c:v>4.0000000000000018E-3</c:v>
                </c:pt>
                <c:pt idx="3">
                  <c:v>2.3809523809523812E-2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24-41A9-BAE5-BBF261E99888}"/>
            </c:ext>
          </c:extLst>
        </c:ser>
        <c:ser>
          <c:idx val="4"/>
          <c:order val="4"/>
          <c:tx>
            <c:strRef>
              <c:f>[OUTPUT.xls]Sheet!$F$276</c:f>
              <c:strCache>
                <c:ptCount val="1"/>
                <c:pt idx="0">
                  <c:v>ΔΓ/ΔΑ</c:v>
                </c:pt>
              </c:strCache>
            </c:strRef>
          </c:tx>
          <c:dLbls>
            <c:dLbl>
              <c:idx val="0"/>
              <c:layout>
                <c:manualLayout>
                  <c:x val="2.6067122841316397E-2"/>
                  <c:y val="2.287722382430215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BC-44FE-A1AC-8DF510D4EC50}"/>
                </c:ext>
              </c:extLst>
            </c:dLbl>
            <c:dLbl>
              <c:idx val="1"/>
              <c:layout>
                <c:manualLayout>
                  <c:x val="2.215705441511874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C-44FE-A1AC-8DF510D4EC50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[OUTPUT.xls]Sheet!$A$277:$A$282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[OUTPUT.xls]Sheet!$F$277:$F$282</c:f>
              <c:numCache>
                <c:formatCode>#,##0.0%</c:formatCode>
                <c:ptCount val="6"/>
                <c:pt idx="0">
                  <c:v>6.3492063492063509E-3</c:v>
                </c:pt>
                <c:pt idx="1">
                  <c:v>1.6000000000000007E-2</c:v>
                </c:pt>
                <c:pt idx="2">
                  <c:v>1.5625E-2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24-41A9-BAE5-BBF261E99888}"/>
            </c:ext>
          </c:extLst>
        </c:ser>
        <c:dLbls>
          <c:showVal val="1"/>
        </c:dLbls>
        <c:gapWidth val="95"/>
        <c:gapDepth val="95"/>
        <c:shape val="box"/>
        <c:axId val="88799488"/>
        <c:axId val="89473024"/>
        <c:axId val="0"/>
      </c:bar3DChart>
      <c:catAx>
        <c:axId val="88799488"/>
        <c:scaling>
          <c:orientation val="maxMin"/>
        </c:scaling>
        <c:axPos val="l"/>
        <c:numFmt formatCode="General" sourceLinked="0"/>
        <c:majorTickMark val="none"/>
        <c:tickLblPos val="nextTo"/>
        <c:crossAx val="89473024"/>
        <c:crosses val="autoZero"/>
        <c:auto val="1"/>
        <c:lblAlgn val="ctr"/>
        <c:lblOffset val="100"/>
      </c:catAx>
      <c:valAx>
        <c:axId val="89473024"/>
        <c:scaling>
          <c:orientation val="minMax"/>
        </c:scaling>
        <c:delete val="1"/>
        <c:axPos val="t"/>
        <c:numFmt formatCode="0%" sourceLinked="1"/>
        <c:tickLblPos val="none"/>
        <c:crossAx val="8879948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Sheet!$B$185</c:f>
              <c:strCache>
                <c:ptCount val="1"/>
                <c:pt idx="0">
                  <c:v>Κ. Μητσοτάκης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Sheet!$A$187:$A$191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Sheet!$B$187:$B$191</c:f>
              <c:numCache>
                <c:formatCode>#,##0.0%</c:formatCode>
                <c:ptCount val="5"/>
                <c:pt idx="0">
                  <c:v>9.0909090909090981E-2</c:v>
                </c:pt>
                <c:pt idx="1">
                  <c:v>0.25748502994011985</c:v>
                </c:pt>
                <c:pt idx="2">
                  <c:v>0.53703703703703698</c:v>
                </c:pt>
                <c:pt idx="3">
                  <c:v>0.87421383647798778</c:v>
                </c:pt>
                <c:pt idx="4">
                  <c:v>0.81553398058252402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93-4DC2-B716-C566433C1872}"/>
            </c:ext>
          </c:extLst>
        </c:ser>
        <c:ser>
          <c:idx val="1"/>
          <c:order val="1"/>
          <c:tx>
            <c:strRef>
              <c:f>Sheet!$C$185</c:f>
              <c:strCache>
                <c:ptCount val="1"/>
                <c:pt idx="0">
                  <c:v>Α. Τσίπρας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Sheet!$A$187:$A$191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Sheet!$C$187:$C$191</c:f>
              <c:numCache>
                <c:formatCode>#,##0.0%</c:formatCode>
                <c:ptCount val="5"/>
                <c:pt idx="0">
                  <c:v>0.55244755244755261</c:v>
                </c:pt>
                <c:pt idx="1">
                  <c:v>0.47904191616766484</c:v>
                </c:pt>
                <c:pt idx="2">
                  <c:v>0.15277777777777779</c:v>
                </c:pt>
                <c:pt idx="3">
                  <c:v>3.1446540880503158E-2</c:v>
                </c:pt>
                <c:pt idx="4">
                  <c:v>4.854368932038837E-2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93-4DC2-B716-C566433C1872}"/>
            </c:ext>
          </c:extLst>
        </c:ser>
        <c:ser>
          <c:idx val="2"/>
          <c:order val="2"/>
          <c:tx>
            <c:strRef>
              <c:f>Sheet!$D$185</c:f>
              <c:strCache>
                <c:ptCount val="1"/>
                <c:pt idx="0">
                  <c:v>Κανένας από τους δύο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Sheet!$A$187:$A$191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Sheet!$D$187:$D$191</c:f>
              <c:numCache>
                <c:formatCode>#,##0.0%</c:formatCode>
                <c:ptCount val="5"/>
                <c:pt idx="0">
                  <c:v>0.32867132867132864</c:v>
                </c:pt>
                <c:pt idx="1">
                  <c:v>0.25149700598802394</c:v>
                </c:pt>
                <c:pt idx="2">
                  <c:v>0.29629629629629628</c:v>
                </c:pt>
                <c:pt idx="3">
                  <c:v>9.4339622641509469E-2</c:v>
                </c:pt>
                <c:pt idx="4">
                  <c:v>0.12621359223300968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93-4DC2-B716-C566433C1872}"/>
            </c:ext>
          </c:extLst>
        </c:ser>
        <c:ser>
          <c:idx val="3"/>
          <c:order val="3"/>
          <c:tx>
            <c:strRef>
              <c:f>Sheet!$E$185</c:f>
              <c:strCache>
                <c:ptCount val="1"/>
                <c:pt idx="0">
                  <c:v>Άλλον</c:v>
                </c:pt>
              </c:strCache>
            </c:strRef>
          </c:tx>
          <c:dLbls>
            <c:dLbl>
              <c:idx val="0"/>
              <c:layout>
                <c:manualLayout>
                  <c:x val="-1.9115669257789584E-16"/>
                  <c:y val="-2.81081081081081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59-4FDB-A9AC-F29BCB96C1B4}"/>
                </c:ext>
              </c:extLst>
            </c:dLbl>
            <c:dLbl>
              <c:idx val="2"/>
              <c:layout>
                <c:manualLayout>
                  <c:x val="-5.2134245682634688E-3"/>
                  <c:y val="-3.459459459459458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59-4FDB-A9AC-F29BCB96C1B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Sheet!$A$187:$A$191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Sheet!$E$187:$E$191</c:f>
              <c:numCache>
                <c:formatCode>General</c:formatCode>
                <c:ptCount val="5"/>
                <c:pt idx="0" formatCode="#,##0.0%">
                  <c:v>1.3986013986013989E-2</c:v>
                </c:pt>
                <c:pt idx="2" formatCode="#,##0.0%">
                  <c:v>4.6296296296296311E-3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E93-4DC2-B716-C566433C1872}"/>
            </c:ext>
          </c:extLst>
        </c:ser>
        <c:ser>
          <c:idx val="4"/>
          <c:order val="4"/>
          <c:tx>
            <c:strRef>
              <c:f>Sheet!$F$185</c:f>
              <c:strCache>
                <c:ptCount val="1"/>
                <c:pt idx="0">
                  <c:v>ΔΓ/ΔΑ</c:v>
                </c:pt>
              </c:strCache>
            </c:strRef>
          </c:tx>
          <c:dLbls>
            <c:dLbl>
              <c:idx val="0"/>
              <c:layout>
                <c:manualLayout>
                  <c:x val="1.824698598892147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59-4FDB-A9AC-F29BCB96C1B4}"/>
                </c:ext>
              </c:extLst>
            </c:dLbl>
            <c:dLbl>
              <c:idx val="2"/>
              <c:layout>
                <c:manualLayout>
                  <c:x val="1.5640273704789841E-2"/>
                  <c:y val="-2.162162162162163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59-4FDB-A9AC-F29BCB96C1B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Sheet!$A$187:$A$191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Sheet!$F$187:$F$191</c:f>
              <c:numCache>
                <c:formatCode>#,##0.0%</c:formatCode>
                <c:ptCount val="5"/>
                <c:pt idx="0">
                  <c:v>1.3986013986013989E-2</c:v>
                </c:pt>
                <c:pt idx="1">
                  <c:v>1.1976047904191612E-2</c:v>
                </c:pt>
                <c:pt idx="2">
                  <c:v>9.2592592592592657E-3</c:v>
                </c:pt>
                <c:pt idx="4">
                  <c:v>9.7087378640776708E-3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93-4DC2-B716-C566433C1872}"/>
            </c:ext>
          </c:extLst>
        </c:ser>
        <c:dLbls>
          <c:showVal val="1"/>
        </c:dLbls>
        <c:gapWidth val="95"/>
        <c:gapDepth val="95"/>
        <c:shape val="box"/>
        <c:axId val="89423232"/>
        <c:axId val="89605248"/>
        <c:axId val="0"/>
      </c:bar3DChart>
      <c:catAx>
        <c:axId val="89423232"/>
        <c:scaling>
          <c:orientation val="minMax"/>
        </c:scaling>
        <c:axPos val="l"/>
        <c:numFmt formatCode="General" sourceLinked="0"/>
        <c:majorTickMark val="none"/>
        <c:tickLblPos val="nextTo"/>
        <c:crossAx val="89605248"/>
        <c:crosses val="autoZero"/>
        <c:auto val="1"/>
        <c:lblAlgn val="ctr"/>
        <c:lblOffset val="100"/>
      </c:catAx>
      <c:valAx>
        <c:axId val="89605248"/>
        <c:scaling>
          <c:orientation val="minMax"/>
        </c:scaling>
        <c:delete val="1"/>
        <c:axPos val="b"/>
        <c:numFmt formatCode="0%" sourceLinked="1"/>
        <c:tickLblPos val="none"/>
        <c:crossAx val="8942323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Sheet1!$B$200:$B$205</c:f>
              <c:strCache>
                <c:ptCount val="6"/>
                <c:pt idx="0">
                  <c:v>Αυτοδύναμη Ν.Δ.</c:v>
                </c:pt>
                <c:pt idx="1">
                  <c:v>Αυτοδύναμη ΣΥΡΙΖΑ</c:v>
                </c:pt>
                <c:pt idx="2">
                  <c:v>Κυβέρνηση συνεργασίας με κορμό την Ν.Δ.</c:v>
                </c:pt>
                <c:pt idx="3">
                  <c:v>Κυβέρνηση συνεργασίας με κορμό τον ΣΥΡΙΖΑ</c:v>
                </c:pt>
                <c:pt idx="4">
                  <c:v>Άλλη</c:v>
                </c:pt>
                <c:pt idx="5">
                  <c:v>ΔΓ/ ΔΑ</c:v>
                </c:pt>
              </c:strCache>
            </c:strRef>
          </c:cat>
          <c:val>
            <c:numRef>
              <c:f>Sheet1!$E$200:$E$205</c:f>
              <c:numCache>
                <c:formatCode>0.0</c:formatCode>
                <c:ptCount val="6"/>
                <c:pt idx="0">
                  <c:v>29.028764469173904</c:v>
                </c:pt>
                <c:pt idx="1">
                  <c:v>7.7897560733270295</c:v>
                </c:pt>
                <c:pt idx="2">
                  <c:v>17.467335684832808</c:v>
                </c:pt>
                <c:pt idx="3">
                  <c:v>18.847434050375067</c:v>
                </c:pt>
                <c:pt idx="4">
                  <c:v>14.7488697898554</c:v>
                </c:pt>
                <c:pt idx="5">
                  <c:v>12.117839932435759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9A-474D-AB23-36AF16F8F8FB}"/>
            </c:ext>
          </c:extLst>
        </c:ser>
        <c:dLbls>
          <c:showVal val="1"/>
        </c:dLbls>
        <c:shape val="box"/>
        <c:axId val="89635072"/>
        <c:axId val="89636864"/>
        <c:axId val="0"/>
      </c:bar3DChart>
      <c:catAx>
        <c:axId val="89635072"/>
        <c:scaling>
          <c:orientation val="minMax"/>
        </c:scaling>
        <c:axPos val="b"/>
        <c:numFmt formatCode="General" sourceLinked="0"/>
        <c:majorTickMark val="none"/>
        <c:tickLblPos val="nextTo"/>
        <c:crossAx val="89636864"/>
        <c:crosses val="autoZero"/>
        <c:auto val="1"/>
        <c:lblAlgn val="ctr"/>
        <c:lblOffset val="100"/>
      </c:catAx>
      <c:valAx>
        <c:axId val="89636864"/>
        <c:scaling>
          <c:orientation val="minMax"/>
        </c:scaling>
        <c:delete val="1"/>
        <c:axPos val="l"/>
        <c:numFmt formatCode="0.0" sourceLinked="1"/>
        <c:tickLblPos val="none"/>
        <c:crossAx val="89635072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5936894984901093"/>
          <c:y val="7.8017110023409275E-2"/>
          <c:w val="0.83020420101446268"/>
          <c:h val="0.90036126835496888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[OUTPUT.xls]Sheet!$B$297</c:f>
              <c:strCache>
                <c:ptCount val="1"/>
                <c:pt idx="0">
                  <c:v>Αυτοδύναμη 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[OUTPUT.xls]Sheet!$A$298:$A$303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[OUTPUT.xls]Sheet!$B$298:$B$303</c:f>
              <c:numCache>
                <c:formatCode>#,##0.0%</c:formatCode>
                <c:ptCount val="6"/>
                <c:pt idx="0">
                  <c:v>0.61198738170347011</c:v>
                </c:pt>
                <c:pt idx="1">
                  <c:v>0.1</c:v>
                </c:pt>
                <c:pt idx="2">
                  <c:v>0.22222222222222221</c:v>
                </c:pt>
                <c:pt idx="3">
                  <c:v>9.3023255813953501E-2</c:v>
                </c:pt>
                <c:pt idx="4">
                  <c:v>0.2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5C-4B7E-8AFC-439D75A9382D}"/>
            </c:ext>
          </c:extLst>
        </c:ser>
        <c:ser>
          <c:idx val="1"/>
          <c:order val="1"/>
          <c:tx>
            <c:strRef>
              <c:f>[OUTPUT.xls]Sheet!$C$297</c:f>
              <c:strCache>
                <c:ptCount val="1"/>
                <c:pt idx="0">
                  <c:v>Αυτοδύναμη 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[OUTPUT.xls]Sheet!$A$298:$A$303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[OUTPUT.xls]Sheet!$C$298:$C$303</c:f>
              <c:numCache>
                <c:formatCode>#,##0.0%</c:formatCode>
                <c:ptCount val="6"/>
                <c:pt idx="0">
                  <c:v>1.5772870662460577E-2</c:v>
                </c:pt>
                <c:pt idx="1">
                  <c:v>0.22800000000000001</c:v>
                </c:pt>
                <c:pt idx="2">
                  <c:v>3.1746031746031744E-2</c:v>
                </c:pt>
                <c:pt idx="3">
                  <c:v>6.9767441860465143E-2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5C-4B7E-8AFC-439D75A9382D}"/>
            </c:ext>
          </c:extLst>
        </c:ser>
        <c:ser>
          <c:idx val="2"/>
          <c:order val="2"/>
          <c:tx>
            <c:strRef>
              <c:f>[OUTPUT.xls]Sheet!$D$297</c:f>
              <c:strCache>
                <c:ptCount val="1"/>
                <c:pt idx="0">
                  <c:v>Κυβέρνηση συνεργασίας με κορμό την 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[OUTPUT.xls]Sheet!$A$298:$A$303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[OUTPUT.xls]Sheet!$D$298:$D$303</c:f>
              <c:numCache>
                <c:formatCode>#,##0.0%</c:formatCode>
                <c:ptCount val="6"/>
                <c:pt idx="0">
                  <c:v>0.20820189274447953</c:v>
                </c:pt>
                <c:pt idx="1">
                  <c:v>0.11199999999999996</c:v>
                </c:pt>
                <c:pt idx="2">
                  <c:v>0.3492063492063493</c:v>
                </c:pt>
                <c:pt idx="3">
                  <c:v>0.11627906976744186</c:v>
                </c:pt>
                <c:pt idx="4">
                  <c:v>0.26666666666666677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5C-4B7E-8AFC-439D75A9382D}"/>
            </c:ext>
          </c:extLst>
        </c:ser>
        <c:ser>
          <c:idx val="3"/>
          <c:order val="3"/>
          <c:tx>
            <c:strRef>
              <c:f>[OUTPUT.xls]Sheet!$E$297</c:f>
              <c:strCache>
                <c:ptCount val="1"/>
                <c:pt idx="0">
                  <c:v>Κυβέρνηση συνεργασίας με κορμό τον 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[OUTPUT.xls]Sheet!$A$298:$A$303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[OUTPUT.xls]Sheet!$E$298:$E$303</c:f>
              <c:numCache>
                <c:formatCode>#,##0.0%</c:formatCode>
                <c:ptCount val="6"/>
                <c:pt idx="0">
                  <c:v>4.1009463722397464E-2</c:v>
                </c:pt>
                <c:pt idx="1">
                  <c:v>0.40800000000000008</c:v>
                </c:pt>
                <c:pt idx="2">
                  <c:v>0.12698412698412698</c:v>
                </c:pt>
                <c:pt idx="3">
                  <c:v>0.23255813953488377</c:v>
                </c:pt>
                <c:pt idx="4">
                  <c:v>6.666666666666668E-2</c:v>
                </c:pt>
                <c:pt idx="5">
                  <c:v>0.62962962962962998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35C-4B7E-8AFC-439D75A9382D}"/>
            </c:ext>
          </c:extLst>
        </c:ser>
        <c:ser>
          <c:idx val="4"/>
          <c:order val="4"/>
          <c:tx>
            <c:strRef>
              <c:f>[OUTPUT.xls]Sheet!$F$297</c:f>
              <c:strCache>
                <c:ptCount val="1"/>
                <c:pt idx="0">
                  <c:v>Άλλη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[OUTPUT.xls]Sheet!$A$298:$A$303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[OUTPUT.xls]Sheet!$F$298:$F$303</c:f>
              <c:numCache>
                <c:formatCode>#,##0.0%</c:formatCode>
                <c:ptCount val="6"/>
                <c:pt idx="0">
                  <c:v>6.9400630914826553E-2</c:v>
                </c:pt>
                <c:pt idx="1">
                  <c:v>9.6000000000000002E-2</c:v>
                </c:pt>
                <c:pt idx="2">
                  <c:v>0.15873015873015878</c:v>
                </c:pt>
                <c:pt idx="3">
                  <c:v>0.32558139534883751</c:v>
                </c:pt>
                <c:pt idx="4">
                  <c:v>0.33333333333333337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35C-4B7E-8AFC-439D75A9382D}"/>
            </c:ext>
          </c:extLst>
        </c:ser>
        <c:ser>
          <c:idx val="5"/>
          <c:order val="5"/>
          <c:tx>
            <c:strRef>
              <c:f>[OUTPUT.xls]Sheet!$G$297</c:f>
              <c:strCache>
                <c:ptCount val="1"/>
                <c:pt idx="0">
                  <c:v>ΔΓ/ 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[OUTPUT.xls]Sheet!$A$298:$A$303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[OUTPUT.xls]Sheet!$G$298:$G$303</c:f>
              <c:numCache>
                <c:formatCode>#,##0.0%</c:formatCode>
                <c:ptCount val="6"/>
                <c:pt idx="0">
                  <c:v>5.3627760252365923E-2</c:v>
                </c:pt>
                <c:pt idx="1">
                  <c:v>5.5999999999999994E-2</c:v>
                </c:pt>
                <c:pt idx="2">
                  <c:v>0.1111111111111111</c:v>
                </c:pt>
                <c:pt idx="3">
                  <c:v>0.16279069767441864</c:v>
                </c:pt>
                <c:pt idx="4">
                  <c:v>0.13333333333333339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35C-4B7E-8AFC-439D75A9382D}"/>
            </c:ext>
          </c:extLst>
        </c:ser>
        <c:dLbls>
          <c:showVal val="1"/>
        </c:dLbls>
        <c:gapWidth val="95"/>
        <c:gapDepth val="95"/>
        <c:shape val="box"/>
        <c:axId val="89761664"/>
        <c:axId val="89763200"/>
        <c:axId val="0"/>
      </c:bar3DChart>
      <c:catAx>
        <c:axId val="89761664"/>
        <c:scaling>
          <c:orientation val="maxMin"/>
        </c:scaling>
        <c:axPos val="l"/>
        <c:numFmt formatCode="General" sourceLinked="0"/>
        <c:majorTickMark val="none"/>
        <c:tickLblPos val="nextTo"/>
        <c:crossAx val="89763200"/>
        <c:crosses val="autoZero"/>
        <c:auto val="1"/>
        <c:lblAlgn val="ctr"/>
        <c:lblOffset val="100"/>
      </c:catAx>
      <c:valAx>
        <c:axId val="89763200"/>
        <c:scaling>
          <c:orientation val="minMax"/>
        </c:scaling>
        <c:delete val="1"/>
        <c:axPos val="t"/>
        <c:numFmt formatCode="0%" sourceLinked="1"/>
        <c:tickLblPos val="none"/>
        <c:crossAx val="8976166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Sheet!$B$199</c:f>
              <c:strCache>
                <c:ptCount val="1"/>
                <c:pt idx="0">
                  <c:v>Αυτοδύναμη 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Sheet!$A$201:$A$205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Sheet!$B$201:$B$205</c:f>
              <c:numCache>
                <c:formatCode>#,##0.0%</c:formatCode>
                <c:ptCount val="5"/>
                <c:pt idx="0">
                  <c:v>4.8611111111111112E-2</c:v>
                </c:pt>
                <c:pt idx="1">
                  <c:v>8.2840236686390484E-2</c:v>
                </c:pt>
                <c:pt idx="2">
                  <c:v>0.31944444444444453</c:v>
                </c:pt>
                <c:pt idx="3">
                  <c:v>0.66455696202531644</c:v>
                </c:pt>
                <c:pt idx="4">
                  <c:v>0.59223300970873738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1D-4140-9976-02E36AE6012C}"/>
            </c:ext>
          </c:extLst>
        </c:ser>
        <c:ser>
          <c:idx val="1"/>
          <c:order val="1"/>
          <c:tx>
            <c:strRef>
              <c:f>Sheet!$C$199</c:f>
              <c:strCache>
                <c:ptCount val="1"/>
                <c:pt idx="0">
                  <c:v>Αυτοδύναμη 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Sheet!$A$201:$A$205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Sheet!$C$201:$C$205</c:f>
              <c:numCache>
                <c:formatCode>#,##0.0%</c:formatCode>
                <c:ptCount val="5"/>
                <c:pt idx="0">
                  <c:v>0.17361111111111116</c:v>
                </c:pt>
                <c:pt idx="1">
                  <c:v>0.14201183431952669</c:v>
                </c:pt>
                <c:pt idx="2">
                  <c:v>5.5555555555555525E-2</c:v>
                </c:pt>
                <c:pt idx="3">
                  <c:v>6.3291139240506363E-3</c:v>
                </c:pt>
                <c:pt idx="4">
                  <c:v>1.9417475728155349E-2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1D-4140-9976-02E36AE6012C}"/>
            </c:ext>
          </c:extLst>
        </c:ser>
        <c:ser>
          <c:idx val="2"/>
          <c:order val="2"/>
          <c:tx>
            <c:strRef>
              <c:f>Sheet!$D$199</c:f>
              <c:strCache>
                <c:ptCount val="1"/>
                <c:pt idx="0">
                  <c:v>Κυβέρνηση συνεργασίας με κορμό την 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Sheet!$A$201:$A$205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Sheet!$D$201:$D$205</c:f>
              <c:numCache>
                <c:formatCode>#,##0.0%</c:formatCode>
                <c:ptCount val="5"/>
                <c:pt idx="0">
                  <c:v>5.5555555555555525E-2</c:v>
                </c:pt>
                <c:pt idx="1">
                  <c:v>0.18343195266272197</c:v>
                </c:pt>
                <c:pt idx="2">
                  <c:v>0.2592592592592593</c:v>
                </c:pt>
                <c:pt idx="3">
                  <c:v>0.22784810126582283</c:v>
                </c:pt>
                <c:pt idx="4">
                  <c:v>0.15533980582524279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1D-4140-9976-02E36AE6012C}"/>
            </c:ext>
          </c:extLst>
        </c:ser>
        <c:ser>
          <c:idx val="3"/>
          <c:order val="3"/>
          <c:tx>
            <c:strRef>
              <c:f>Sheet!$E$199</c:f>
              <c:strCache>
                <c:ptCount val="1"/>
                <c:pt idx="0">
                  <c:v>Κυβέρνηση συνεργασίας με κορμό τον ΣΥΡΙΖΑ</c:v>
                </c:pt>
              </c:strCache>
            </c:strRef>
          </c:tx>
          <c:dLbls>
            <c:dLbl>
              <c:idx val="3"/>
              <c:layout>
                <c:manualLayout>
                  <c:x val="-9.5578346288947943E-17"/>
                  <c:y val="-3.02702702702702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46-4087-B510-C3AC63433046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Sheet!$A$201:$A$205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Sheet!$E$201:$E$205</c:f>
              <c:numCache>
                <c:formatCode>#,##0.0%</c:formatCode>
                <c:ptCount val="5"/>
                <c:pt idx="0">
                  <c:v>0.43055555555555558</c:v>
                </c:pt>
                <c:pt idx="1">
                  <c:v>0.40236686390532572</c:v>
                </c:pt>
                <c:pt idx="2">
                  <c:v>0.15277777777777779</c:v>
                </c:pt>
                <c:pt idx="3">
                  <c:v>2.5316455696202528E-2</c:v>
                </c:pt>
                <c:pt idx="4">
                  <c:v>1.9417475728155349E-2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1D-4140-9976-02E36AE6012C}"/>
            </c:ext>
          </c:extLst>
        </c:ser>
        <c:ser>
          <c:idx val="4"/>
          <c:order val="4"/>
          <c:tx>
            <c:strRef>
              <c:f>Sheet!$F$199</c:f>
              <c:strCache>
                <c:ptCount val="1"/>
                <c:pt idx="0">
                  <c:v>Άλλη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Sheet!$A$201:$A$205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Sheet!$F$201:$F$205</c:f>
              <c:numCache>
                <c:formatCode>#,##0.0%</c:formatCode>
                <c:ptCount val="5"/>
                <c:pt idx="0">
                  <c:v>0.23611111111111116</c:v>
                </c:pt>
                <c:pt idx="1">
                  <c:v>0.10059171597633144</c:v>
                </c:pt>
                <c:pt idx="2">
                  <c:v>0.12037037037037036</c:v>
                </c:pt>
                <c:pt idx="3">
                  <c:v>5.063291139240509E-2</c:v>
                </c:pt>
                <c:pt idx="4">
                  <c:v>0.11650485436893207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1D-4140-9976-02E36AE6012C}"/>
            </c:ext>
          </c:extLst>
        </c:ser>
        <c:ser>
          <c:idx val="5"/>
          <c:order val="5"/>
          <c:tx>
            <c:strRef>
              <c:f>Sheet!$G$199</c:f>
              <c:strCache>
                <c:ptCount val="1"/>
                <c:pt idx="0">
                  <c:v>ΔΓ/ 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Sheet!$A$201:$A$205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Sheet!$G$201:$G$205</c:f>
              <c:numCache>
                <c:formatCode>#,##0.0%</c:formatCode>
                <c:ptCount val="5"/>
                <c:pt idx="0">
                  <c:v>5.5555555555555525E-2</c:v>
                </c:pt>
                <c:pt idx="1">
                  <c:v>8.8757396449704193E-2</c:v>
                </c:pt>
                <c:pt idx="2">
                  <c:v>9.2592592592592671E-2</c:v>
                </c:pt>
                <c:pt idx="3">
                  <c:v>2.5316455696202528E-2</c:v>
                </c:pt>
                <c:pt idx="4">
                  <c:v>9.7087378640776698E-2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41D-4140-9976-02E36AE6012C}"/>
            </c:ext>
          </c:extLst>
        </c:ser>
        <c:dLbls>
          <c:showVal val="1"/>
        </c:dLbls>
        <c:gapWidth val="95"/>
        <c:gapDepth val="95"/>
        <c:shape val="box"/>
        <c:axId val="89857024"/>
        <c:axId val="89879296"/>
        <c:axId val="0"/>
      </c:bar3DChart>
      <c:catAx>
        <c:axId val="89857024"/>
        <c:scaling>
          <c:orientation val="minMax"/>
        </c:scaling>
        <c:axPos val="l"/>
        <c:numFmt formatCode="General" sourceLinked="0"/>
        <c:majorTickMark val="none"/>
        <c:tickLblPos val="nextTo"/>
        <c:crossAx val="89879296"/>
        <c:crosses val="autoZero"/>
        <c:auto val="1"/>
        <c:lblAlgn val="ctr"/>
        <c:lblOffset val="100"/>
      </c:catAx>
      <c:valAx>
        <c:axId val="89879296"/>
        <c:scaling>
          <c:orientation val="minMax"/>
        </c:scaling>
        <c:delete val="1"/>
        <c:axPos val="b"/>
        <c:numFmt formatCode="0%" sourceLinked="1"/>
        <c:tickLblPos val="none"/>
        <c:crossAx val="8985702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D2-4581-B052-9D3D79369BAB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D2-4581-B052-9D3D79369BAB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D2-4581-B052-9D3D79369BAB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0D2-4581-B052-9D3D79369BAB}"/>
              </c:ext>
            </c:extLst>
          </c:dPt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Sheet1!$B$33:$B$36</c:f>
              <c:strCache>
                <c:ptCount val="4"/>
                <c:pt idx="0">
                  <c:v>Η Διεθνής συγκυρία</c:v>
                </c:pt>
                <c:pt idx="1">
                  <c:v>Η Κυβερνητική Πολιτική</c:v>
                </c:pt>
                <c:pt idx="2">
                  <c:v>Άλλο</c:v>
                </c:pt>
                <c:pt idx="3">
                  <c:v>ΔΓ/ΔΑ</c:v>
                </c:pt>
              </c:strCache>
            </c:strRef>
          </c:cat>
          <c:val>
            <c:numRef>
              <c:f>Sheet1!$E$33:$E$36</c:f>
              <c:numCache>
                <c:formatCode>0.0</c:formatCode>
                <c:ptCount val="4"/>
                <c:pt idx="0">
                  <c:v>42.6</c:v>
                </c:pt>
                <c:pt idx="1">
                  <c:v>45</c:v>
                </c:pt>
                <c:pt idx="2">
                  <c:v>8.9</c:v>
                </c:pt>
                <c:pt idx="3">
                  <c:v>3.5411595210889706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11-41E3-9A8F-31D44B8AE15D}"/>
            </c:ext>
          </c:extLst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414264565902872"/>
          <c:y val="0.27139896728595225"/>
          <c:w val="0.1780372174885764"/>
          <c:h val="0.49423910246513286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440649830794622"/>
          <c:y val="8.1595953428659274E-2"/>
          <c:w val="0.81125658412932966"/>
          <c:h val="0.89447149490906486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Sheet1!$B$215</c:f>
              <c:strCache>
                <c:ptCount val="1"/>
                <c:pt idx="0">
                  <c:v>Σίγουρα θα το ψηφίσω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Sheet1!$A$216:$A$221</c:f>
              <c:strCache>
                <c:ptCount val="6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</c:v>
                </c:pt>
                <c:pt idx="4">
                  <c:v>ΣΥΡΙΖΑ</c:v>
                </c:pt>
                <c:pt idx="5">
                  <c:v>Ν.Δ.</c:v>
                </c:pt>
              </c:strCache>
            </c:strRef>
          </c:cat>
          <c:val>
            <c:numRef>
              <c:f>Sheet1!$B$216:$B$221</c:f>
              <c:numCache>
                <c:formatCode>0.0</c:formatCode>
                <c:ptCount val="6"/>
                <c:pt idx="0">
                  <c:v>2.5</c:v>
                </c:pt>
                <c:pt idx="1">
                  <c:v>3.1</c:v>
                </c:pt>
                <c:pt idx="2">
                  <c:v>4.4000000000000004</c:v>
                </c:pt>
                <c:pt idx="3">
                  <c:v>9.5</c:v>
                </c:pt>
                <c:pt idx="4">
                  <c:v>18.600000000000001</c:v>
                </c:pt>
                <c:pt idx="5">
                  <c:v>29.5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F8-47B1-887E-156A4C767D1F}"/>
            </c:ext>
          </c:extLst>
        </c:ser>
        <c:ser>
          <c:idx val="1"/>
          <c:order val="1"/>
          <c:tx>
            <c:strRef>
              <c:f>Sheet1!$C$215</c:f>
              <c:strCache>
                <c:ptCount val="1"/>
                <c:pt idx="0">
                  <c:v>Ίσως να το ψηφίσω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Sheet1!$A$216:$A$221</c:f>
              <c:strCache>
                <c:ptCount val="6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</c:v>
                </c:pt>
                <c:pt idx="4">
                  <c:v>ΣΥΡΙΖΑ</c:v>
                </c:pt>
                <c:pt idx="5">
                  <c:v>Ν.Δ.</c:v>
                </c:pt>
              </c:strCache>
            </c:strRef>
          </c:cat>
          <c:val>
            <c:numRef>
              <c:f>Sheet1!$C$216:$C$221</c:f>
              <c:numCache>
                <c:formatCode>0.0</c:formatCode>
                <c:ptCount val="6"/>
                <c:pt idx="0">
                  <c:v>17</c:v>
                </c:pt>
                <c:pt idx="1">
                  <c:v>10.667196582045865</c:v>
                </c:pt>
                <c:pt idx="2">
                  <c:v>16.7</c:v>
                </c:pt>
                <c:pt idx="3">
                  <c:v>30.1</c:v>
                </c:pt>
                <c:pt idx="4">
                  <c:v>21.6</c:v>
                </c:pt>
                <c:pt idx="5">
                  <c:v>20.2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F8-47B1-887E-156A4C767D1F}"/>
            </c:ext>
          </c:extLst>
        </c:ser>
        <c:ser>
          <c:idx val="2"/>
          <c:order val="2"/>
          <c:tx>
            <c:strRef>
              <c:f>Sheet1!$D$215</c:f>
              <c:strCache>
                <c:ptCount val="1"/>
                <c:pt idx="0">
                  <c:v>Δεν θα το ψήφιζα ποτέ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Sheet1!$A$216:$A$221</c:f>
              <c:strCache>
                <c:ptCount val="6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</c:v>
                </c:pt>
                <c:pt idx="4">
                  <c:v>ΣΥΡΙΖΑ</c:v>
                </c:pt>
                <c:pt idx="5">
                  <c:v>Ν.Δ.</c:v>
                </c:pt>
              </c:strCache>
            </c:strRef>
          </c:cat>
          <c:val>
            <c:numRef>
              <c:f>Sheet1!$D$216:$D$221</c:f>
              <c:numCache>
                <c:formatCode>0.0</c:formatCode>
                <c:ptCount val="6"/>
                <c:pt idx="0">
                  <c:v>77.000347756967415</c:v>
                </c:pt>
                <c:pt idx="1">
                  <c:v>82.6</c:v>
                </c:pt>
                <c:pt idx="2">
                  <c:v>75.553678771920971</c:v>
                </c:pt>
                <c:pt idx="3">
                  <c:v>56.337622335933176</c:v>
                </c:pt>
                <c:pt idx="4">
                  <c:v>56.6</c:v>
                </c:pt>
                <c:pt idx="5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F8-47B1-887E-156A4C767D1F}"/>
            </c:ext>
          </c:extLst>
        </c:ser>
        <c:ser>
          <c:idx val="3"/>
          <c:order val="3"/>
          <c:tx>
            <c:strRef>
              <c:f>Sheet1!$E$215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Sheet1!$A$216:$A$221</c:f>
              <c:strCache>
                <c:ptCount val="6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</c:v>
                </c:pt>
                <c:pt idx="4">
                  <c:v>ΣΥΡΙΖΑ</c:v>
                </c:pt>
                <c:pt idx="5">
                  <c:v>Ν.Δ.</c:v>
                </c:pt>
              </c:strCache>
            </c:strRef>
          </c:cat>
          <c:val>
            <c:numRef>
              <c:f>Sheet1!$E$216:$E$221</c:f>
              <c:numCache>
                <c:formatCode>0.0</c:formatCode>
                <c:ptCount val="6"/>
                <c:pt idx="0">
                  <c:v>3.4825376322718617</c:v>
                </c:pt>
                <c:pt idx="1">
                  <c:v>3.6792687167768126</c:v>
                </c:pt>
                <c:pt idx="2">
                  <c:v>3.2977296437975201</c:v>
                </c:pt>
                <c:pt idx="3">
                  <c:v>4.0240449103283762</c:v>
                </c:pt>
                <c:pt idx="4">
                  <c:v>3.155646082766157</c:v>
                </c:pt>
                <c:pt idx="5">
                  <c:v>3.3116399224998703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7F8-47B1-887E-156A4C767D1F}"/>
            </c:ext>
          </c:extLst>
        </c:ser>
        <c:dLbls>
          <c:showVal val="1"/>
        </c:dLbls>
        <c:gapWidth val="95"/>
        <c:gapDepth val="95"/>
        <c:shape val="box"/>
        <c:axId val="89935232"/>
        <c:axId val="89949312"/>
        <c:axId val="0"/>
      </c:bar3DChart>
      <c:catAx>
        <c:axId val="89935232"/>
        <c:scaling>
          <c:orientation val="minMax"/>
        </c:scaling>
        <c:axPos val="l"/>
        <c:numFmt formatCode="General" sourceLinked="0"/>
        <c:majorTickMark val="none"/>
        <c:tickLblPos val="nextTo"/>
        <c:crossAx val="89949312"/>
        <c:crosses val="autoZero"/>
        <c:auto val="1"/>
        <c:lblAlgn val="ctr"/>
        <c:lblOffset val="100"/>
      </c:catAx>
      <c:valAx>
        <c:axId val="89949312"/>
        <c:scaling>
          <c:orientation val="minMax"/>
        </c:scaling>
        <c:delete val="1"/>
        <c:axPos val="b"/>
        <c:numFmt formatCode="0%" sourceLinked="1"/>
        <c:tickLblPos val="none"/>
        <c:crossAx val="899352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717069090703838"/>
          <c:y val="2.6108238177028252E-2"/>
          <c:w val="0.52565861818592341"/>
          <c:h val="3.9342750800978134E-2"/>
        </c:manualLayout>
      </c:layout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836847007027378E-2"/>
          <c:y val="0.14865579910619287"/>
          <c:w val="0.84241623755974782"/>
          <c:h val="0.77512849542455875"/>
        </c:manualLayout>
      </c:layout>
      <c:pie3DChart>
        <c:varyColors val="1"/>
        <c:ser>
          <c:idx val="0"/>
          <c:order val="0"/>
          <c:explosion val="26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AB6-475E-AAEA-6F6240E1CC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Sheet1!$B$229:$B$231</c:f>
              <c:strCache>
                <c:ptCount val="3"/>
                <c:pt idx="0">
                  <c:v>Ν.Δ.</c:v>
                </c:pt>
                <c:pt idx="1">
                  <c:v>ΣΥΡΙΖΑ</c:v>
                </c:pt>
                <c:pt idx="2">
                  <c:v>ΔΓ/ΔΑ</c:v>
                </c:pt>
              </c:strCache>
            </c:strRef>
          </c:cat>
          <c:val>
            <c:numRef>
              <c:f>Sheet1!$E$229:$E$231</c:f>
              <c:numCache>
                <c:formatCode>0.0</c:formatCode>
                <c:ptCount val="3"/>
                <c:pt idx="0">
                  <c:v>64.660936956629584</c:v>
                </c:pt>
                <c:pt idx="1">
                  <c:v>18.872273833772219</c:v>
                </c:pt>
                <c:pt idx="2">
                  <c:v>16.466789209598119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2D-40B4-8DD0-E8338FB53EED}"/>
            </c:ext>
          </c:extLst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40382386219317906"/>
          <c:y val="1.2972972972972969E-2"/>
          <c:w val="0.29401395206830816"/>
          <c:h val="4.4331985528835924E-2"/>
        </c:manualLayout>
      </c:layout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222663516034113"/>
          <c:y val="9.0707860109985688E-2"/>
          <c:w val="0.80343644727693475"/>
          <c:h val="0.88268701479450662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[OUTPUT.xls]Sheet!$B$318</c:f>
              <c:strCache>
                <c:ptCount val="1"/>
                <c:pt idx="0">
                  <c:v>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[OUTPUT.xls]Sheet!$A$319:$A$324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[OUTPUT.xls]Sheet!$B$319:$B$324</c:f>
              <c:numCache>
                <c:formatCode>#,##0.0%</c:formatCode>
                <c:ptCount val="6"/>
                <c:pt idx="0">
                  <c:v>0.87658227848101267</c:v>
                </c:pt>
                <c:pt idx="1">
                  <c:v>0.44</c:v>
                </c:pt>
                <c:pt idx="2">
                  <c:v>0.80952380952380965</c:v>
                </c:pt>
                <c:pt idx="3">
                  <c:v>0.5121951219512193</c:v>
                </c:pt>
                <c:pt idx="4">
                  <c:v>0.66666666666666674</c:v>
                </c:pt>
                <c:pt idx="5">
                  <c:v>0.53571428571428559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21-421E-8886-3E680CC422B0}"/>
            </c:ext>
          </c:extLst>
        </c:ser>
        <c:ser>
          <c:idx val="1"/>
          <c:order val="1"/>
          <c:tx>
            <c:strRef>
              <c:f>[OUTPUT.xls]Sheet!$C$318</c:f>
              <c:strCache>
                <c:ptCount val="1"/>
                <c:pt idx="0">
                  <c:v>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[OUTPUT.xls]Sheet!$A$319:$A$324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[OUTPUT.xls]Sheet!$C$319:$C$324</c:f>
              <c:numCache>
                <c:formatCode>#,##0.0%</c:formatCode>
                <c:ptCount val="6"/>
                <c:pt idx="0">
                  <c:v>5.3797468354430417E-2</c:v>
                </c:pt>
                <c:pt idx="1">
                  <c:v>0.41600000000000015</c:v>
                </c:pt>
                <c:pt idx="2">
                  <c:v>0.12698412698412698</c:v>
                </c:pt>
                <c:pt idx="3">
                  <c:v>0.29268292682926855</c:v>
                </c:pt>
                <c:pt idx="5">
                  <c:v>0.4642857142857143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21-421E-8886-3E680CC422B0}"/>
            </c:ext>
          </c:extLst>
        </c:ser>
        <c:ser>
          <c:idx val="2"/>
          <c:order val="2"/>
          <c:tx>
            <c:strRef>
              <c:f>[OUTPUT.xls]Sheet!$D$318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[OUTPUT.xls]Sheet!$A$319:$A$324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[OUTPUT.xls]Sheet!$D$319:$D$324</c:f>
              <c:numCache>
                <c:formatCode>#,##0.0%</c:formatCode>
                <c:ptCount val="6"/>
                <c:pt idx="0">
                  <c:v>6.9620253164556958E-2</c:v>
                </c:pt>
                <c:pt idx="1">
                  <c:v>0.14400000000000004</c:v>
                </c:pt>
                <c:pt idx="2">
                  <c:v>6.3492063492063502E-2</c:v>
                </c:pt>
                <c:pt idx="3">
                  <c:v>0.19512195121951212</c:v>
                </c:pt>
                <c:pt idx="4">
                  <c:v>0.33333333333333337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21-421E-8886-3E680CC422B0}"/>
            </c:ext>
          </c:extLst>
        </c:ser>
        <c:dLbls>
          <c:showVal val="1"/>
        </c:dLbls>
        <c:gapWidth val="95"/>
        <c:gapDepth val="95"/>
        <c:shape val="box"/>
        <c:axId val="90126208"/>
        <c:axId val="90127744"/>
        <c:axId val="0"/>
      </c:bar3DChart>
      <c:catAx>
        <c:axId val="90126208"/>
        <c:scaling>
          <c:orientation val="maxMin"/>
        </c:scaling>
        <c:axPos val="l"/>
        <c:numFmt formatCode="General" sourceLinked="0"/>
        <c:majorTickMark val="none"/>
        <c:tickLblPos val="nextTo"/>
        <c:crossAx val="90127744"/>
        <c:crosses val="autoZero"/>
        <c:auto val="1"/>
        <c:lblAlgn val="ctr"/>
        <c:lblOffset val="100"/>
      </c:catAx>
      <c:valAx>
        <c:axId val="90127744"/>
        <c:scaling>
          <c:orientation val="minMax"/>
        </c:scaling>
        <c:delete val="1"/>
        <c:axPos val="t"/>
        <c:numFmt formatCode="0%" sourceLinked="1"/>
        <c:tickLblPos val="none"/>
        <c:crossAx val="9012620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Sheet!$B$213</c:f>
              <c:strCache>
                <c:ptCount val="1"/>
                <c:pt idx="0">
                  <c:v>Ν.Δ.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Sheet!$A$215:$A$219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Sheet!$B$215:$B$219</c:f>
              <c:numCache>
                <c:formatCode>#,##0.0%</c:formatCode>
                <c:ptCount val="5"/>
                <c:pt idx="0">
                  <c:v>0.3146853146853148</c:v>
                </c:pt>
                <c:pt idx="1">
                  <c:v>0.57142857142857184</c:v>
                </c:pt>
                <c:pt idx="2">
                  <c:v>0.75925925925925941</c:v>
                </c:pt>
                <c:pt idx="3">
                  <c:v>0.91823899371069162</c:v>
                </c:pt>
                <c:pt idx="4">
                  <c:v>0.88235294117647056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50-40B4-864B-BE979835D74E}"/>
            </c:ext>
          </c:extLst>
        </c:ser>
        <c:ser>
          <c:idx val="1"/>
          <c:order val="1"/>
          <c:tx>
            <c:strRef>
              <c:f>Sheet!$C$213</c:f>
              <c:strCache>
                <c:ptCount val="1"/>
                <c:pt idx="0">
                  <c:v>ΣΥΡΙΖΑ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Sheet!$A$215:$A$219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Sheet!$C$215:$C$219</c:f>
              <c:numCache>
                <c:formatCode>#,##0.0%</c:formatCode>
                <c:ptCount val="5"/>
                <c:pt idx="0">
                  <c:v>0.51048951048951063</c:v>
                </c:pt>
                <c:pt idx="1">
                  <c:v>0.31547619047619047</c:v>
                </c:pt>
                <c:pt idx="2">
                  <c:v>0.1388888888888889</c:v>
                </c:pt>
                <c:pt idx="3">
                  <c:v>3.7735849056603793E-2</c:v>
                </c:pt>
                <c:pt idx="4">
                  <c:v>1.9607843137254902E-2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50-40B4-864B-BE979835D74E}"/>
            </c:ext>
          </c:extLst>
        </c:ser>
        <c:ser>
          <c:idx val="2"/>
          <c:order val="2"/>
          <c:tx>
            <c:strRef>
              <c:f>Sheet!$D$213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Sheet!$A$215:$A$219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Sheet!$D$215:$D$219</c:f>
              <c:numCache>
                <c:formatCode>#,##0.0%</c:formatCode>
                <c:ptCount val="5"/>
                <c:pt idx="0">
                  <c:v>0.17482517482517484</c:v>
                </c:pt>
                <c:pt idx="1">
                  <c:v>0.11309523809523812</c:v>
                </c:pt>
                <c:pt idx="2">
                  <c:v>0.10185185185185186</c:v>
                </c:pt>
                <c:pt idx="3">
                  <c:v>4.40251572327044E-2</c:v>
                </c:pt>
                <c:pt idx="4">
                  <c:v>9.8039215686274522E-2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50-40B4-864B-BE979835D74E}"/>
            </c:ext>
          </c:extLst>
        </c:ser>
        <c:dLbls>
          <c:showVal val="1"/>
        </c:dLbls>
        <c:gapWidth val="95"/>
        <c:gapDepth val="95"/>
        <c:shape val="box"/>
        <c:axId val="90339968"/>
        <c:axId val="90370432"/>
        <c:axId val="0"/>
      </c:bar3DChart>
      <c:catAx>
        <c:axId val="90339968"/>
        <c:scaling>
          <c:orientation val="minMax"/>
        </c:scaling>
        <c:axPos val="l"/>
        <c:numFmt formatCode="General" sourceLinked="0"/>
        <c:majorTickMark val="none"/>
        <c:tickLblPos val="nextTo"/>
        <c:crossAx val="90370432"/>
        <c:crosses val="autoZero"/>
        <c:auto val="1"/>
        <c:lblAlgn val="ctr"/>
        <c:lblOffset val="100"/>
      </c:catAx>
      <c:valAx>
        <c:axId val="90370432"/>
        <c:scaling>
          <c:orientation val="minMax"/>
        </c:scaling>
        <c:delete val="1"/>
        <c:axPos val="b"/>
        <c:numFmt formatCode="0%" sourceLinked="1"/>
        <c:tickLblPos val="none"/>
        <c:crossAx val="9033996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Sheet1!$B$237:$B$248</c:f>
              <c:strCache>
                <c:ptCount val="12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ΕΘΝΙΚΗ ΔΗΜΙΟΥΡΓΙΑ</c:v>
                </c:pt>
                <c:pt idx="8">
                  <c:v>ΑΛΛΟ</c:v>
                </c:pt>
                <c:pt idx="9">
                  <c:v>ΛΕΥΚΟ/ΑΚΥΡΟ</c:v>
                </c:pt>
                <c:pt idx="10">
                  <c:v>ΑΠΟΧΗ</c:v>
                </c:pt>
                <c:pt idx="11">
                  <c:v>ΑΝΑΠΟΦΑΣΙΣΤΟΙ</c:v>
                </c:pt>
              </c:strCache>
            </c:strRef>
          </c:cat>
          <c:val>
            <c:numRef>
              <c:f>Sheet1!$E$237:$E$248</c:f>
              <c:numCache>
                <c:formatCode>0.0</c:formatCode>
                <c:ptCount val="12"/>
                <c:pt idx="0">
                  <c:v>32.6</c:v>
                </c:pt>
                <c:pt idx="1">
                  <c:v>24.8</c:v>
                </c:pt>
                <c:pt idx="2">
                  <c:v>10</c:v>
                </c:pt>
                <c:pt idx="3">
                  <c:v>4.5</c:v>
                </c:pt>
                <c:pt idx="4">
                  <c:v>4</c:v>
                </c:pt>
                <c:pt idx="5">
                  <c:v>2.7</c:v>
                </c:pt>
                <c:pt idx="6">
                  <c:v>2.2999999999999998</c:v>
                </c:pt>
                <c:pt idx="7">
                  <c:v>1.1000000000000001</c:v>
                </c:pt>
                <c:pt idx="8">
                  <c:v>2.5</c:v>
                </c:pt>
                <c:pt idx="9">
                  <c:v>1.1217646182125258</c:v>
                </c:pt>
                <c:pt idx="10">
                  <c:v>3.5</c:v>
                </c:pt>
                <c:pt idx="11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51-4325-9182-881BD2653327}"/>
            </c:ext>
          </c:extLst>
        </c:ser>
        <c:dLbls>
          <c:showVal val="1"/>
        </c:dLbls>
        <c:shape val="box"/>
        <c:axId val="90265088"/>
        <c:axId val="90266624"/>
        <c:axId val="0"/>
      </c:bar3DChart>
      <c:catAx>
        <c:axId val="902650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600"/>
            </a:pPr>
            <a:endParaRPr lang="el-GR"/>
          </a:p>
        </c:txPr>
        <c:crossAx val="90266624"/>
        <c:crosses val="autoZero"/>
        <c:auto val="1"/>
        <c:lblAlgn val="ctr"/>
        <c:lblOffset val="100"/>
      </c:catAx>
      <c:valAx>
        <c:axId val="90266624"/>
        <c:scaling>
          <c:orientation val="minMax"/>
        </c:scaling>
        <c:delete val="1"/>
        <c:axPos val="l"/>
        <c:numFmt formatCode="0.0" sourceLinked="1"/>
        <c:tickLblPos val="none"/>
        <c:crossAx val="90265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Sheet1!$B$254:$B$263</c:f>
              <c:strCache>
                <c:ptCount val="10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ΕΘΝΙΚΗ ΔΗΜΙΟΥΡΓΙΑ</c:v>
                </c:pt>
                <c:pt idx="8">
                  <c:v>ΑΛΛΟ</c:v>
                </c:pt>
                <c:pt idx="9">
                  <c:v>ΑΝΑΠΟΦΑΣΙΣΤΟΙ</c:v>
                </c:pt>
              </c:strCache>
            </c:strRef>
          </c:cat>
          <c:val>
            <c:numRef>
              <c:f>Sheet1!$E$254:$E$263</c:f>
              <c:numCache>
                <c:formatCode>0.0</c:formatCode>
                <c:ptCount val="10"/>
                <c:pt idx="0">
                  <c:v>34.171907756813397</c:v>
                </c:pt>
                <c:pt idx="1">
                  <c:v>25.995807127882607</c:v>
                </c:pt>
                <c:pt idx="2">
                  <c:v>10.482180293501054</c:v>
                </c:pt>
                <c:pt idx="3">
                  <c:v>4.7169811320754693</c:v>
                </c:pt>
                <c:pt idx="4">
                  <c:v>4.1928721174004169</c:v>
                </c:pt>
                <c:pt idx="5">
                  <c:v>2.8301886792452819</c:v>
                </c:pt>
                <c:pt idx="6">
                  <c:v>2.4109014675052407</c:v>
                </c:pt>
                <c:pt idx="7">
                  <c:v>1.1530398322851154</c:v>
                </c:pt>
                <c:pt idx="8">
                  <c:v>2.6205450733752609</c:v>
                </c:pt>
                <c:pt idx="9">
                  <c:v>11.425576519916149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9A-4740-A8D0-2BA6165414A5}"/>
            </c:ext>
          </c:extLst>
        </c:ser>
        <c:dLbls>
          <c:showVal val="1"/>
        </c:dLbls>
        <c:shape val="box"/>
        <c:axId val="90443776"/>
        <c:axId val="90445312"/>
        <c:axId val="0"/>
      </c:bar3DChart>
      <c:catAx>
        <c:axId val="9044377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800"/>
            </a:pPr>
            <a:endParaRPr lang="el-GR"/>
          </a:p>
        </c:txPr>
        <c:crossAx val="90445312"/>
        <c:crosses val="autoZero"/>
        <c:auto val="1"/>
        <c:lblAlgn val="ctr"/>
        <c:lblOffset val="100"/>
      </c:catAx>
      <c:valAx>
        <c:axId val="90445312"/>
        <c:scaling>
          <c:orientation val="minMax"/>
        </c:scaling>
        <c:delete val="1"/>
        <c:axPos val="l"/>
        <c:numFmt formatCode="0.0" sourceLinked="1"/>
        <c:tickLblPos val="none"/>
        <c:crossAx val="90443776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Sheet1!$B$3:$B$13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</c:v>
                </c:pt>
                <c:pt idx="7">
                  <c:v>ΛΕΥΚΟ</c:v>
                </c:pt>
                <c:pt idx="8">
                  <c:v>ΆΚΥΡΟ</c:v>
                </c:pt>
                <c:pt idx="9">
                  <c:v>ΑΠΟΧΗ</c:v>
                </c:pt>
                <c:pt idx="10">
                  <c:v>ΔΓ/ΔΑ</c:v>
                </c:pt>
              </c:strCache>
            </c:strRef>
          </c:cat>
          <c:val>
            <c:numRef>
              <c:f>Sheet1!$E$3:$E$13</c:f>
              <c:numCache>
                <c:formatCode>0.0</c:formatCode>
                <c:ptCount val="11"/>
                <c:pt idx="0">
                  <c:v>21.325078464250389</c:v>
                </c:pt>
                <c:pt idx="1">
                  <c:v>21.29498258738554</c:v>
                </c:pt>
                <c:pt idx="2">
                  <c:v>4.9959155595683367</c:v>
                </c:pt>
                <c:pt idx="3">
                  <c:v>2.3990713272281687</c:v>
                </c:pt>
                <c:pt idx="4">
                  <c:v>5.8686959886495549</c:v>
                </c:pt>
                <c:pt idx="5">
                  <c:v>1.7971537899307799</c:v>
                </c:pt>
                <c:pt idx="6">
                  <c:v>7.9</c:v>
                </c:pt>
                <c:pt idx="7">
                  <c:v>2.5796465884173871</c:v>
                </c:pt>
                <c:pt idx="8">
                  <c:v>0.85988219613912931</c:v>
                </c:pt>
                <c:pt idx="9">
                  <c:v>12.468291844017369</c:v>
                </c:pt>
                <c:pt idx="10">
                  <c:v>18.487467216991266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0C-4F66-99BE-E0461FA5A6E2}"/>
            </c:ext>
          </c:extLst>
        </c:ser>
        <c:dLbls>
          <c:showVal val="1"/>
        </c:dLbls>
        <c:shape val="box"/>
        <c:axId val="90588288"/>
        <c:axId val="90589824"/>
        <c:axId val="0"/>
      </c:bar3DChart>
      <c:catAx>
        <c:axId val="90588288"/>
        <c:scaling>
          <c:orientation val="minMax"/>
        </c:scaling>
        <c:axPos val="b"/>
        <c:numFmt formatCode="General" sourceLinked="0"/>
        <c:majorTickMark val="none"/>
        <c:tickLblPos val="nextTo"/>
        <c:crossAx val="90589824"/>
        <c:crosses val="autoZero"/>
        <c:auto val="1"/>
        <c:lblAlgn val="ctr"/>
        <c:lblOffset val="100"/>
      </c:catAx>
      <c:valAx>
        <c:axId val="90589824"/>
        <c:scaling>
          <c:orientation val="minMax"/>
        </c:scaling>
        <c:delete val="1"/>
        <c:axPos val="l"/>
        <c:numFmt formatCode="0.0" sourceLinked="1"/>
        <c:tickLblPos val="none"/>
        <c:crossAx val="9058828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Sheet1!$B$276:$B$286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ΑΛΛΟ</c:v>
                </c:pt>
                <c:pt idx="8">
                  <c:v>ΛΕΥΚΟ/ΑΚΥΡΟ</c:v>
                </c:pt>
                <c:pt idx="9">
                  <c:v>ΑΠΟΧΗ</c:v>
                </c:pt>
                <c:pt idx="10">
                  <c:v>ΑΝΑΠΟΦΑΣΙΣΤΟΙ</c:v>
                </c:pt>
              </c:strCache>
            </c:strRef>
          </c:cat>
          <c:val>
            <c:numRef>
              <c:f>Sheet1!$E$276:$E$286</c:f>
              <c:numCache>
                <c:formatCode>0.0</c:formatCode>
                <c:ptCount val="11"/>
                <c:pt idx="0">
                  <c:v>35.1</c:v>
                </c:pt>
                <c:pt idx="1">
                  <c:v>26.2</c:v>
                </c:pt>
                <c:pt idx="2">
                  <c:v>8.8000000000000007</c:v>
                </c:pt>
                <c:pt idx="3">
                  <c:v>4.2</c:v>
                </c:pt>
                <c:pt idx="4">
                  <c:v>3.6</c:v>
                </c:pt>
                <c:pt idx="5">
                  <c:v>2.2000000000000002</c:v>
                </c:pt>
                <c:pt idx="6">
                  <c:v>1.9000000000000001</c:v>
                </c:pt>
                <c:pt idx="7">
                  <c:v>2.9</c:v>
                </c:pt>
                <c:pt idx="8">
                  <c:v>1.1000000000000001</c:v>
                </c:pt>
                <c:pt idx="9">
                  <c:v>3.2</c:v>
                </c:pt>
                <c:pt idx="10">
                  <c:v>10.8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74-4480-A9C6-2721D18043AA}"/>
            </c:ext>
          </c:extLst>
        </c:ser>
        <c:dLbls>
          <c:showVal val="1"/>
        </c:dLbls>
        <c:shape val="box"/>
        <c:axId val="90671744"/>
        <c:axId val="90685824"/>
        <c:axId val="0"/>
      </c:bar3DChart>
      <c:catAx>
        <c:axId val="906717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600"/>
            </a:pPr>
            <a:endParaRPr lang="el-GR"/>
          </a:p>
        </c:txPr>
        <c:crossAx val="90685824"/>
        <c:crosses val="autoZero"/>
        <c:auto val="1"/>
        <c:lblAlgn val="ctr"/>
        <c:lblOffset val="100"/>
      </c:catAx>
      <c:valAx>
        <c:axId val="90685824"/>
        <c:scaling>
          <c:orientation val="minMax"/>
        </c:scaling>
        <c:delete val="1"/>
        <c:axPos val="l"/>
        <c:numFmt formatCode="0.0" sourceLinked="1"/>
        <c:tickLblPos val="none"/>
        <c:crossAx val="9067174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Sheet1!$B$292:$B$300</c:f>
              <c:strCache>
                <c:ptCount val="9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ΑΛΛΟ</c:v>
                </c:pt>
                <c:pt idx="8">
                  <c:v>ΑΝΑΠΟΦΑΣΙΣΤΟΙ</c:v>
                </c:pt>
              </c:strCache>
            </c:strRef>
          </c:cat>
          <c:val>
            <c:numRef>
              <c:f>Sheet1!$E$292:$E$300</c:f>
              <c:numCache>
                <c:formatCode>0.0</c:formatCode>
                <c:ptCount val="9"/>
                <c:pt idx="0">
                  <c:v>36.67711598746083</c:v>
                </c:pt>
                <c:pt idx="1">
                  <c:v>27.377220480668754</c:v>
                </c:pt>
                <c:pt idx="2">
                  <c:v>9.1954022988505777</c:v>
                </c:pt>
                <c:pt idx="3">
                  <c:v>4.3887147335423196</c:v>
                </c:pt>
                <c:pt idx="4">
                  <c:v>3.761755485893417</c:v>
                </c:pt>
                <c:pt idx="5">
                  <c:v>2.298850574712644</c:v>
                </c:pt>
                <c:pt idx="6">
                  <c:v>1.9853709508881923</c:v>
                </c:pt>
                <c:pt idx="7">
                  <c:v>3.0303030303030303</c:v>
                </c:pt>
                <c:pt idx="8">
                  <c:v>11.285266457680255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CC-4DA3-9277-5B216F8C2434}"/>
            </c:ext>
          </c:extLst>
        </c:ser>
        <c:dLbls>
          <c:showVal val="1"/>
        </c:dLbls>
        <c:shape val="box"/>
        <c:axId val="90764032"/>
        <c:axId val="90765568"/>
        <c:axId val="0"/>
      </c:bar3DChart>
      <c:catAx>
        <c:axId val="9076403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800"/>
            </a:pPr>
            <a:endParaRPr lang="el-GR"/>
          </a:p>
        </c:txPr>
        <c:crossAx val="90765568"/>
        <c:crosses val="autoZero"/>
        <c:auto val="1"/>
        <c:lblAlgn val="ctr"/>
        <c:lblOffset val="100"/>
      </c:catAx>
      <c:valAx>
        <c:axId val="90765568"/>
        <c:scaling>
          <c:orientation val="minMax"/>
        </c:scaling>
        <c:delete val="1"/>
        <c:axPos val="l"/>
        <c:numFmt formatCode="0.0" sourceLinked="1"/>
        <c:tickLblPos val="none"/>
        <c:crossAx val="90764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132393274887559"/>
          <c:y val="8.4480766747623295E-2"/>
          <c:w val="0.84433914968840063"/>
          <c:h val="0.88903088480753856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[OUTPUT.xls]Sheet!$B$24</c:f>
              <c:strCache>
                <c:ptCount val="1"/>
                <c:pt idx="0">
                  <c:v>Η Διεθνής συγκυρία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[OUTPUT.xls]Sheet!$A$25:$A$30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[OUTPUT.xls]Sheet!$B$25:$B$30</c:f>
              <c:numCache>
                <c:formatCode>#,##0.0%</c:formatCode>
                <c:ptCount val="6"/>
                <c:pt idx="0">
                  <c:v>0.6624605678233435</c:v>
                </c:pt>
                <c:pt idx="1">
                  <c:v>0.23904382470119528</c:v>
                </c:pt>
                <c:pt idx="2">
                  <c:v>0.51562500000000022</c:v>
                </c:pt>
                <c:pt idx="3">
                  <c:v>0.14285714285714296</c:v>
                </c:pt>
                <c:pt idx="4">
                  <c:v>0.26666666666666677</c:v>
                </c:pt>
                <c:pt idx="5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4D-466D-A40F-4BFF76204C56}"/>
            </c:ext>
          </c:extLst>
        </c:ser>
        <c:ser>
          <c:idx val="1"/>
          <c:order val="1"/>
          <c:tx>
            <c:strRef>
              <c:f>[OUTPUT.xls]Sheet!$C$24</c:f>
              <c:strCache>
                <c:ptCount val="1"/>
                <c:pt idx="0">
                  <c:v>Η Κυβερνητική Πολιτική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[OUTPUT.xls]Sheet!$A$25:$A$30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[OUTPUT.xls]Sheet!$C$25:$C$30</c:f>
              <c:numCache>
                <c:formatCode>#,##0.0%</c:formatCode>
                <c:ptCount val="6"/>
                <c:pt idx="0">
                  <c:v>0.23028391167192433</c:v>
                </c:pt>
                <c:pt idx="1">
                  <c:v>0.65737051792828705</c:v>
                </c:pt>
                <c:pt idx="2">
                  <c:v>0.34375</c:v>
                </c:pt>
                <c:pt idx="3">
                  <c:v>0.69047619047619069</c:v>
                </c:pt>
                <c:pt idx="4">
                  <c:v>0.6000000000000002</c:v>
                </c:pt>
                <c:pt idx="5">
                  <c:v>0.70370370370370372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4D-466D-A40F-4BFF76204C56}"/>
            </c:ext>
          </c:extLst>
        </c:ser>
        <c:ser>
          <c:idx val="2"/>
          <c:order val="2"/>
          <c:tx>
            <c:strRef>
              <c:f>[OUTPUT.xls]Sheet!$D$24</c:f>
              <c:strCache>
                <c:ptCount val="1"/>
                <c:pt idx="0">
                  <c:v>Άλλο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[OUTPUT.xls]Sheet!$A$25:$A$30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[OUTPUT.xls]Sheet!$D$25:$D$30</c:f>
              <c:numCache>
                <c:formatCode>#,##0.0%</c:formatCode>
                <c:ptCount val="6"/>
                <c:pt idx="0">
                  <c:v>7.5709779179810754E-2</c:v>
                </c:pt>
                <c:pt idx="1">
                  <c:v>6.7729083665338669E-2</c:v>
                </c:pt>
                <c:pt idx="2">
                  <c:v>7.8125E-2</c:v>
                </c:pt>
                <c:pt idx="3">
                  <c:v>0.16666666666666669</c:v>
                </c:pt>
                <c:pt idx="4">
                  <c:v>0.13333333333333339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4D-466D-A40F-4BFF76204C56}"/>
            </c:ext>
          </c:extLst>
        </c:ser>
        <c:ser>
          <c:idx val="3"/>
          <c:order val="3"/>
          <c:tx>
            <c:strRef>
              <c:f>[OUTPUT.xls]Sheet!$E$24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[OUTPUT.xls]Sheet!$A$25:$A$30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[OUTPUT.xls]Sheet!$E$25:$E$30</c:f>
              <c:numCache>
                <c:formatCode>#,##0.0%</c:formatCode>
                <c:ptCount val="6"/>
                <c:pt idx="0">
                  <c:v>3.1545741324921148E-2</c:v>
                </c:pt>
                <c:pt idx="1">
                  <c:v>3.5856573705179293E-2</c:v>
                </c:pt>
                <c:pt idx="2">
                  <c:v>6.25E-2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4D-466D-A40F-4BFF76204C56}"/>
            </c:ext>
          </c:extLst>
        </c:ser>
        <c:dLbls>
          <c:showVal val="1"/>
        </c:dLbls>
        <c:gapWidth val="95"/>
        <c:gapDepth val="95"/>
        <c:shape val="box"/>
        <c:axId val="80119680"/>
        <c:axId val="80121216"/>
        <c:axId val="0"/>
      </c:bar3DChart>
      <c:catAx>
        <c:axId val="80119680"/>
        <c:scaling>
          <c:orientation val="maxMin"/>
        </c:scaling>
        <c:axPos val="l"/>
        <c:numFmt formatCode="General" sourceLinked="0"/>
        <c:majorTickMark val="none"/>
        <c:tickLblPos val="nextTo"/>
        <c:crossAx val="80121216"/>
        <c:crosses val="autoZero"/>
        <c:auto val="1"/>
        <c:lblAlgn val="ctr"/>
        <c:lblOffset val="100"/>
      </c:catAx>
      <c:valAx>
        <c:axId val="80121216"/>
        <c:scaling>
          <c:orientation val="minMax"/>
        </c:scaling>
        <c:delete val="1"/>
        <c:axPos val="t"/>
        <c:numFmt formatCode="0%" sourceLinked="1"/>
        <c:tickLblPos val="none"/>
        <c:crossAx val="8011968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Sheet!$B$17</c:f>
              <c:strCache>
                <c:ptCount val="1"/>
                <c:pt idx="0">
                  <c:v>Η Διεθνής συγκυρία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Sheet!$A$19:$A$23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Sheet!$B$19:$B$23</c:f>
              <c:numCache>
                <c:formatCode>#,##0.0%</c:formatCode>
                <c:ptCount val="5"/>
                <c:pt idx="0">
                  <c:v>0.12587412587412586</c:v>
                </c:pt>
                <c:pt idx="1">
                  <c:v>0.23809523809523825</c:v>
                </c:pt>
                <c:pt idx="2">
                  <c:v>0.53240740740740744</c:v>
                </c:pt>
                <c:pt idx="3">
                  <c:v>0.73750000000000004</c:v>
                </c:pt>
                <c:pt idx="4">
                  <c:v>0.5588235294117645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63-446A-8C64-4718575C5378}"/>
            </c:ext>
          </c:extLst>
        </c:ser>
        <c:ser>
          <c:idx val="1"/>
          <c:order val="1"/>
          <c:tx>
            <c:strRef>
              <c:f>Sheet!$C$17</c:f>
              <c:strCache>
                <c:ptCount val="1"/>
                <c:pt idx="0">
                  <c:v>Η Κυβερνητική Πολιτική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Sheet!$A$19:$A$23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Sheet!$C$19:$C$23</c:f>
              <c:numCache>
                <c:formatCode>#,##0.0%</c:formatCode>
                <c:ptCount val="5"/>
                <c:pt idx="0">
                  <c:v>0.77622377622377681</c:v>
                </c:pt>
                <c:pt idx="1">
                  <c:v>0.61904761904761929</c:v>
                </c:pt>
                <c:pt idx="2">
                  <c:v>0.38425925925925941</c:v>
                </c:pt>
                <c:pt idx="3">
                  <c:v>0.17500000000000004</c:v>
                </c:pt>
                <c:pt idx="4">
                  <c:v>0.28431372549019607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63-446A-8C64-4718575C5378}"/>
            </c:ext>
          </c:extLst>
        </c:ser>
        <c:ser>
          <c:idx val="2"/>
          <c:order val="2"/>
          <c:tx>
            <c:strRef>
              <c:f>Sheet!$D$17</c:f>
              <c:strCache>
                <c:ptCount val="1"/>
                <c:pt idx="0">
                  <c:v>Άλλο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Sheet!$A$19:$A$23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Sheet!$D$19:$D$23</c:f>
              <c:numCache>
                <c:formatCode>#,##0.0%</c:formatCode>
                <c:ptCount val="5"/>
                <c:pt idx="0">
                  <c:v>9.0909090909090981E-2</c:v>
                </c:pt>
                <c:pt idx="1">
                  <c:v>0.11309523809523812</c:v>
                </c:pt>
                <c:pt idx="2">
                  <c:v>6.0185185185185161E-2</c:v>
                </c:pt>
                <c:pt idx="3">
                  <c:v>7.5000000000000011E-2</c:v>
                </c:pt>
                <c:pt idx="4">
                  <c:v>0.10784313725490199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63-446A-8C64-4718575C5378}"/>
            </c:ext>
          </c:extLst>
        </c:ser>
        <c:ser>
          <c:idx val="3"/>
          <c:order val="3"/>
          <c:tx>
            <c:strRef>
              <c:f>Sheet!$E$17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Sheet!$A$19:$A$23</c:f>
              <c:strCache>
                <c:ptCount val="5"/>
                <c:pt idx="0">
                  <c:v>ΑΡΙΣΤΕΡΑ</c:v>
                </c:pt>
                <c:pt idx="1">
                  <c:v>ΚΕΝΤΡΟΑΡΙΣΤΕΡΑ</c:v>
                </c:pt>
                <c:pt idx="2">
                  <c:v>ΚΕΝΤΡΟ</c:v>
                </c:pt>
                <c:pt idx="3">
                  <c:v>ΚΕΝΤΡΟΔΕΞΙΑ</c:v>
                </c:pt>
                <c:pt idx="4">
                  <c:v>ΔΕΞΙΑ</c:v>
                </c:pt>
              </c:strCache>
            </c:strRef>
          </c:cat>
          <c:val>
            <c:numRef>
              <c:f>Sheet!$E$19:$E$23</c:f>
              <c:numCache>
                <c:formatCode>#,##0.0%</c:formatCode>
                <c:ptCount val="5"/>
                <c:pt idx="0">
                  <c:v>6.9930069930069947E-3</c:v>
                </c:pt>
                <c:pt idx="1">
                  <c:v>2.9761904761904774E-2</c:v>
                </c:pt>
                <c:pt idx="2">
                  <c:v>2.3148148148148147E-2</c:v>
                </c:pt>
                <c:pt idx="3">
                  <c:v>1.2500000000000001E-2</c:v>
                </c:pt>
                <c:pt idx="4">
                  <c:v>4.9019607843137317E-2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E63-446A-8C64-4718575C5378}"/>
            </c:ext>
          </c:extLst>
        </c:ser>
        <c:dLbls>
          <c:showVal val="1"/>
        </c:dLbls>
        <c:gapWidth val="95"/>
        <c:gapDepth val="95"/>
        <c:shape val="box"/>
        <c:axId val="80179584"/>
        <c:axId val="80181120"/>
        <c:axId val="0"/>
      </c:bar3DChart>
      <c:catAx>
        <c:axId val="80179584"/>
        <c:scaling>
          <c:orientation val="minMax"/>
        </c:scaling>
        <c:axPos val="l"/>
        <c:numFmt formatCode="General" sourceLinked="0"/>
        <c:majorTickMark val="none"/>
        <c:tickLblPos val="nextTo"/>
        <c:crossAx val="80181120"/>
        <c:crosses val="autoZero"/>
        <c:auto val="1"/>
        <c:lblAlgn val="ctr"/>
        <c:lblOffset val="100"/>
      </c:catAx>
      <c:valAx>
        <c:axId val="80181120"/>
        <c:scaling>
          <c:orientation val="minMax"/>
        </c:scaling>
        <c:delete val="1"/>
        <c:axPos val="b"/>
        <c:numFmt formatCode="0%" sourceLinked="1"/>
        <c:tickLblPos val="none"/>
        <c:crossAx val="8017958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Sheet1!$B$40:$B$44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Sheet1!$E$40:$E$44</c:f>
              <c:numCache>
                <c:formatCode>0.0</c:formatCode>
                <c:ptCount val="5"/>
                <c:pt idx="0">
                  <c:v>20.971732326494159</c:v>
                </c:pt>
                <c:pt idx="1">
                  <c:v>17.249739182274318</c:v>
                </c:pt>
                <c:pt idx="2">
                  <c:v>13.333995727557239</c:v>
                </c:pt>
                <c:pt idx="3">
                  <c:v>43.188434596850286</c:v>
                </c:pt>
                <c:pt idx="4">
                  <c:v>5.2560981668239783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39-48DC-8405-7F1099895BDB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831656673414356"/>
          <c:y val="6.9296682196496456E-2"/>
          <c:w val="0.81255994027139578"/>
          <c:h val="0.89659174711507961"/>
        </c:manualLayout>
      </c:layout>
      <c:bar3DChart>
        <c:barDir val="bar"/>
        <c:grouping val="percentStacked"/>
        <c:ser>
          <c:idx val="0"/>
          <c:order val="0"/>
          <c:tx>
            <c:strRef>
              <c:f>[OUTPUT.xls]Sheet!$B$45</c:f>
              <c:strCache>
                <c:ptCount val="1"/>
                <c:pt idx="0">
                  <c:v>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[OUTPUT.xls]Sheet!$A$46:$A$51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[OUTPUT.xls]Sheet!$B$46:$B$51</c:f>
              <c:numCache>
                <c:formatCode>#,##0.0%</c:formatCode>
                <c:ptCount val="6"/>
                <c:pt idx="0">
                  <c:v>0.4353312302839118</c:v>
                </c:pt>
                <c:pt idx="1">
                  <c:v>8.0321285140562262E-2</c:v>
                </c:pt>
                <c:pt idx="2">
                  <c:v>0.17460317460317457</c:v>
                </c:pt>
                <c:pt idx="3">
                  <c:v>4.7619047619047623E-2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52-4572-921B-F1A431B11D9D}"/>
            </c:ext>
          </c:extLst>
        </c:ser>
        <c:ser>
          <c:idx val="1"/>
          <c:order val="1"/>
          <c:tx>
            <c:strRef>
              <c:f>[OUTPUT.xls]Sheet!$C$45</c:f>
              <c:strCache>
                <c:ptCount val="1"/>
                <c:pt idx="0">
                  <c:v>ΜΑΛΛΟΝ ΘΕΤΙΚΑ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[OUTPUT.xls]Sheet!$A$46:$A$51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[OUTPUT.xls]Sheet!$C$46:$C$51</c:f>
              <c:numCache>
                <c:formatCode>#,##0.0%</c:formatCode>
                <c:ptCount val="6"/>
                <c:pt idx="0">
                  <c:v>0.24921135646687709</c:v>
                </c:pt>
                <c:pt idx="1">
                  <c:v>0.10040160642570282</c:v>
                </c:pt>
                <c:pt idx="2">
                  <c:v>0.3492063492063493</c:v>
                </c:pt>
                <c:pt idx="3">
                  <c:v>9.5238095238095247E-2</c:v>
                </c:pt>
                <c:pt idx="4">
                  <c:v>0.26666666666666677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52-4572-921B-F1A431B11D9D}"/>
            </c:ext>
          </c:extLst>
        </c:ser>
        <c:ser>
          <c:idx val="2"/>
          <c:order val="2"/>
          <c:tx>
            <c:strRef>
              <c:f>[OUTPUT.xls]Sheet!$D$45</c:f>
              <c:strCache>
                <c:ptCount val="1"/>
                <c:pt idx="0">
                  <c:v>ΜΑΛΛΟΝ 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[OUTPUT.xls]Sheet!$A$46:$A$51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[OUTPUT.xls]Sheet!$D$46:$D$51</c:f>
              <c:numCache>
                <c:formatCode>#,##0.0%</c:formatCode>
                <c:ptCount val="6"/>
                <c:pt idx="0">
                  <c:v>6.9400630914826553E-2</c:v>
                </c:pt>
                <c:pt idx="1">
                  <c:v>0.15662650602409639</c:v>
                </c:pt>
                <c:pt idx="2">
                  <c:v>0.1111111111111111</c:v>
                </c:pt>
                <c:pt idx="3">
                  <c:v>0.19047619047619058</c:v>
                </c:pt>
                <c:pt idx="4">
                  <c:v>0.33333333333333337</c:v>
                </c:pt>
                <c:pt idx="5">
                  <c:v>0.14814814814814822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52-4572-921B-F1A431B11D9D}"/>
            </c:ext>
          </c:extLst>
        </c:ser>
        <c:ser>
          <c:idx val="3"/>
          <c:order val="3"/>
          <c:tx>
            <c:strRef>
              <c:f>[OUTPUT.xls]Sheet!$E$45</c:f>
              <c:strCache>
                <c:ptCount val="1"/>
                <c:pt idx="0">
                  <c:v>ΑΡΝΗΤΙΚΑ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[OUTPUT.xls]Sheet!$A$46:$A$51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[OUTPUT.xls]Sheet!$E$46:$E$51</c:f>
              <c:numCache>
                <c:formatCode>#,##0.0%</c:formatCode>
                <c:ptCount val="6"/>
                <c:pt idx="0">
                  <c:v>0.20820189274447953</c:v>
                </c:pt>
                <c:pt idx="1">
                  <c:v>0.60240963855421714</c:v>
                </c:pt>
                <c:pt idx="2">
                  <c:v>0.3492063492063493</c:v>
                </c:pt>
                <c:pt idx="3">
                  <c:v>0.61904761904761929</c:v>
                </c:pt>
                <c:pt idx="4">
                  <c:v>0.33333333333333337</c:v>
                </c:pt>
                <c:pt idx="5">
                  <c:v>0.55555555555555569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252-4572-921B-F1A431B11D9D}"/>
            </c:ext>
          </c:extLst>
        </c:ser>
        <c:ser>
          <c:idx val="4"/>
          <c:order val="4"/>
          <c:tx>
            <c:strRef>
              <c:f>[OUTPUT.xls]Sheet!$F$45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[OUTPUT.xls]Sheet!$A$46:$A$51</c:f>
              <c:strCache>
                <c:ptCount val="6"/>
                <c:pt idx="0">
                  <c:v>Ν.Δ.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</c:strCache>
            </c:strRef>
          </c:cat>
          <c:val>
            <c:numRef>
              <c:f>[OUTPUT.xls]Sheet!$F$46:$F$51</c:f>
              <c:numCache>
                <c:formatCode>#,##0.0%</c:formatCode>
                <c:ptCount val="6"/>
                <c:pt idx="0">
                  <c:v>3.7854889589905391E-2</c:v>
                </c:pt>
                <c:pt idx="1">
                  <c:v>6.0240963855421721E-2</c:v>
                </c:pt>
                <c:pt idx="2">
                  <c:v>1.5873015873015879E-2</c:v>
                </c:pt>
                <c:pt idx="3">
                  <c:v>4.7619047619047623E-2</c:v>
                </c:pt>
                <c:pt idx="4">
                  <c:v>6.666666666666668E-2</c:v>
                </c:pt>
                <c:pt idx="5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52-4572-921B-F1A431B11D9D}"/>
            </c:ext>
          </c:extLst>
        </c:ser>
        <c:dLbls>
          <c:showVal val="1"/>
        </c:dLbls>
        <c:gapWidth val="95"/>
        <c:gapDepth val="95"/>
        <c:shape val="box"/>
        <c:axId val="80311808"/>
        <c:axId val="80313344"/>
        <c:axId val="0"/>
      </c:bar3DChart>
      <c:catAx>
        <c:axId val="80311808"/>
        <c:scaling>
          <c:orientation val="maxMin"/>
        </c:scaling>
        <c:axPos val="l"/>
        <c:numFmt formatCode="General" sourceLinked="0"/>
        <c:majorTickMark val="none"/>
        <c:tickLblPos val="nextTo"/>
        <c:crossAx val="80313344"/>
        <c:crosses val="autoZero"/>
        <c:auto val="1"/>
        <c:lblAlgn val="ctr"/>
        <c:lblOffset val="100"/>
      </c:catAx>
      <c:valAx>
        <c:axId val="80313344"/>
        <c:scaling>
          <c:orientation val="minMax"/>
        </c:scaling>
        <c:delete val="1"/>
        <c:axPos val="t"/>
        <c:numFmt formatCode="0%" sourceLinked="1"/>
        <c:tickLblPos val="none"/>
        <c:crossAx val="8031180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490B2-8C8B-4C25-B996-B8D987136637}" type="datetimeFigureOut">
              <a:rPr lang="el-GR" smtClean="0"/>
              <a:pPr/>
              <a:t>17/1/2023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0016-D68B-4AD9-9ED9-B9B87E7C0CD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8445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40016-D68B-4AD9-9ED9-B9B87E7C0CD3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5974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33702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11553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8287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860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1609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20201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18706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6426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32353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57337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79120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57362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4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6527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4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1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8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7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6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3940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9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0405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8" y="2575114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4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4113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769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936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0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0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57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6" indent="0">
              <a:buNone/>
              <a:defRPr sz="2486"/>
            </a:lvl2pPr>
            <a:lvl3pPr marL="811993" indent="0">
              <a:buNone/>
              <a:defRPr sz="2131"/>
            </a:lvl3pPr>
            <a:lvl4pPr marL="1217988" indent="0">
              <a:buNone/>
              <a:defRPr sz="1776"/>
            </a:lvl4pPr>
            <a:lvl5pPr marL="1623985" indent="0">
              <a:buNone/>
              <a:defRPr sz="1776"/>
            </a:lvl5pPr>
            <a:lvl6pPr marL="2029981" indent="0">
              <a:buNone/>
              <a:defRPr sz="1776"/>
            </a:lvl6pPr>
            <a:lvl7pPr marL="2435978" indent="0">
              <a:buNone/>
              <a:defRPr sz="1776"/>
            </a:lvl7pPr>
            <a:lvl8pPr marL="2841974" indent="0">
              <a:buNone/>
              <a:defRPr sz="1776"/>
            </a:lvl8pPr>
            <a:lvl9pPr marL="3247969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9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0676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8785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5" y="325181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1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4648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1407662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7776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3522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87340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993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4976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5210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6582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6114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8024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4122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32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 smtClean="0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EA7B-2213-4F66-9C86-3D7BFA39177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="" xmlns:p14="http://schemas.microsoft.com/office/powerpoint/2010/main" val="1725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191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ctr" defTabSz="811993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98" indent="-304498" algn="l" defTabSz="811993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4" indent="-253748" algn="l" defTabSz="811993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0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86" indent="-202998" algn="l" defTabSz="811993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84" indent="-202998" algn="l" defTabSz="811993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79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75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72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68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6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3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85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81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7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74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69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92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0.jpeg"/><Relationship Id="rId7" Type="http://schemas.openxmlformats.org/officeDocument/2006/relationships/image" Target="../media/image15.jpeg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3.png"/><Relationship Id="rId4" Type="http://schemas.openxmlformats.org/officeDocument/2006/relationships/image" Target="../media/image12.jpeg"/><Relationship Id="rId9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5.svg"/><Relationship Id="rId9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5.svg"/><Relationship Id="rId4" Type="http://schemas.openxmlformats.org/officeDocument/2006/relationships/image" Target="../media/image17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.png"/><Relationship Id="rId3" Type="http://schemas.openxmlformats.org/officeDocument/2006/relationships/image" Target="../media/image18.jpeg"/><Relationship Id="rId7" Type="http://schemas.openxmlformats.org/officeDocument/2006/relationships/image" Target="../media/image19.png"/><Relationship Id="rId12" Type="http://schemas.openxmlformats.org/officeDocument/2006/relationships/image" Target="../media/image21.png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0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8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.png"/><Relationship Id="rId3" Type="http://schemas.openxmlformats.org/officeDocument/2006/relationships/image" Target="../media/image22.jpeg"/><Relationship Id="rId7" Type="http://schemas.openxmlformats.org/officeDocument/2006/relationships/image" Target="../media/image19.png"/><Relationship Id="rId12" Type="http://schemas.openxmlformats.org/officeDocument/2006/relationships/image" Target="../media/image21.png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0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8.jpe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23.png"/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24.png"/><Relationship Id="rId12" Type="http://schemas.openxmlformats.org/officeDocument/2006/relationships/image" Target="../media/image3.png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0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24.png"/><Relationship Id="rId12" Type="http://schemas.openxmlformats.org/officeDocument/2006/relationships/image" Target="../media/image25.png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0.pn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8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6.xml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.jpe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6831" y="4597401"/>
            <a:ext cx="3917966" cy="1371600"/>
          </a:xfrm>
        </p:spPr>
        <p:txBody>
          <a:bodyPr anchor="b">
            <a:normAutofit fontScale="90000"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41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l-GR" altLang="el-GR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Ιανουάριος    2023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="" xmlns:a16="http://schemas.microsoft.com/office/drawing/2014/main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3182" y="641261"/>
            <a:ext cx="4329018" cy="749159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l-GR" altLang="en-US" sz="2400" b="1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ΠΑΝΕΛΛΑΔΙΚΗ ΠΟΛΙΤΙΚΗ   ΕΡΕΥΝΑ</a:t>
            </a:r>
          </a:p>
          <a:p>
            <a:pPr eaLnBrk="1" hangingPunct="1"/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/>
            </a:r>
            <a:b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</a:b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02" r="12457" b="-1"/>
          <a:stretch/>
        </p:blipFill>
        <p:spPr bwMode="auto">
          <a:xfrm>
            <a:off x="3403601" y="1944458"/>
            <a:ext cx="3797300" cy="14584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="" xmlns:a16="http://schemas.microsoft.com/office/drawing/2014/main" id="{CA6E3AA4-5D84-FD94-96CE-70C594A038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0975" y="39068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="" xmlns:a16="http://schemas.microsoft.com/office/drawing/2014/main" id="{275191C0-BB67-54AB-CAA8-3139895BEC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13375" y="4059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="" xmlns:a16="http://schemas.microsoft.com/office/drawing/2014/main" id="{8E9E3DA3-2559-30E8-D01A-17EEC27CC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5775" y="4211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κρίνετε την πρωτοβουλία για το καλάθι του νοικοκυριού;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4918136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1A0AE43-84B4-1CEA-64C3-87D85792E9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8B984C23-F605-EF90-3A2A-5141C4E498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2097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κρίνετε την πρωτοβουλία για το καλάθι του νοικοκυριού;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0676225"/>
              </p:ext>
            </p:extLst>
          </p:nvPr>
        </p:nvGraphicFramePr>
        <p:xfrm>
          <a:off x="541337" y="1346662"/>
          <a:ext cx="9744075" cy="5956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F51ED97D-FDC9-AFAF-4EA8-84F1C970C4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134753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E6EC0316-DB93-5740-D969-38A4ED0FCC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38884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7B7A1B00-DACE-06E3-7954-AEB2124402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5675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301FD6BC-66E7-9CA7-1EF8-EE7990BFE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10645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FFFEAB69-606C-350F-B152-E18E6B9D6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47186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0D992391-2D80-D127-7594-D8793329535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353348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D2B681B-ED57-D0D2-B088-44A3CEE8A55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680971BF-1F28-2690-DB1B-8236836990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775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κρίνετε την πρωτοβουλία για το καλάθι του νοικοκυριού;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9468803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EB257E6-686C-7868-B48A-257ABD0D4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2366C5E3-2BB9-5DC8-ACC0-5CECBADF55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4342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κρίνετε το νέο επίδομα στα νοικοκυριά για την αγορά τροφίμων που θα υλοποιηθεί;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396655"/>
              </p:ext>
            </p:extLst>
          </p:nvPr>
        </p:nvGraphicFramePr>
        <p:xfrm>
          <a:off x="541338" y="1273215"/>
          <a:ext cx="9744075" cy="598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C94BC25-4AD1-95F0-1330-6D01212D1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D04F9267-CE36-1F78-B758-EB05C3837E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0200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κρίνετε το νέο επίδομα στα νοικοκυριά για την αγορά τροφίμων που θα υλοποιηθεί;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22138956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48C8ED7-825F-EFC8-CB7A-B230B7A300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DF24E365-F422-281B-F8E3-967B2DDBA5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46" y="2192627"/>
            <a:ext cx="773188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EE96DEC7-1D9E-887A-EB78-09D2BD6A29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38884"/>
            <a:ext cx="773188" cy="433918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98092F60-33E2-69C0-5AFF-E5DD98631C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5675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388B01B8-2625-AE52-3520-7DFCE3BD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10645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6ED1816C-ED28-D7A4-BD39-558707F2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47186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E89517FC-F5D1-DCC2-9572-74B69D4448E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353348"/>
            <a:ext cx="853142" cy="420053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998BE1C6-FE8E-E821-4D04-4DCB6CA60A3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1814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κρίνετε το νέο επίδομα στα νοικοκυριά για την αγορά τροφίμων που θα υλοποιηθεί;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11700478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064A471-48D8-3E2A-F1BB-E3F884072C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A9CA1D63-F01E-3BEE-D2CC-D6646D46FF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1004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το νέο επίδομα για τα τρόφιμα είναι...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9259543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2545534-C1C3-B7BF-248D-66B890DD01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95B005BF-34A9-410F-7D3D-17F65E9BF6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66219"/>
            <a:ext cx="9338072" cy="879676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το νέο επίδομα για τα τρόφιμα είναι...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98589411"/>
              </p:ext>
            </p:extLst>
          </p:nvPr>
        </p:nvGraphicFramePr>
        <p:xfrm>
          <a:off x="541338" y="1412110"/>
          <a:ext cx="9744075" cy="584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9D14B9F3-5543-D149-C266-D08F73DBC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192627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648756FE-1FF4-5E28-A01C-9E24CBF07F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38884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331095AB-B659-7DBB-63F3-CE5605172D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5675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CC140293-A96A-D7B8-44E2-958E06E34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10645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A59CC485-459C-4831-5FB0-ED0E0B698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56695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66FBADDE-0104-020F-93FA-24ED03DB24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A7F8F01-249F-6211-D4C6-B2AF51386F7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49B5DD3C-DFAE-F613-6186-C2214E5727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11025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το νέο επίδομα για τα τρόφιμα είναι...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6436041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04C4EE9-55C9-7F4A-F9E0-313B175112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B12FB536-A08D-FE45-3A6C-1C495093FF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36954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93539"/>
            <a:ext cx="9338072" cy="68290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Πως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νοικοκυριών 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0322332"/>
              </p:ext>
            </p:extLst>
          </p:nvPr>
        </p:nvGraphicFramePr>
        <p:xfrm>
          <a:off x="541337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6AB7D19-AB08-5851-78E8-F77F5E5C66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D4390ECD-3110-7E63-5314-9294409824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="" xmlns:a16="http://schemas.microsoft.com/office/drawing/2014/main" id="{B775CD93-9DF2-48CB-9F57-1BCA9A46C7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=""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5" y="866138"/>
            <a:ext cx="2526589" cy="3833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="" xmlns:a16="http://schemas.microsoft.com/office/drawing/2014/main" id="{6166C6D1-23AC-49C4-BA07-238E4E9F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="" xmlns:a16="http://schemas.microsoft.com/office/drawing/2014/main" id="{1C091803-41C2-48E0-9228-5148460C74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=""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648183"/>
            <a:ext cx="6249528" cy="66246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Η </a:t>
            </a:r>
            <a:r>
              <a:rPr lang="en-US" altLang="en-US" sz="1100" b="1" dirty="0" err="1"/>
              <a:t>Έρευν</a:t>
            </a:r>
            <a:r>
              <a:rPr lang="en-US" altLang="en-US" sz="1100" b="1" dirty="0"/>
              <a:t>α πραγματοποιήθηκε από την Opinion Poll Ε.Π.Ε – Αριθμός Μητρώου Ε.Σ.Ρ. 49.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ΕΝΤΟΛΕΑΣ :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ΕΞΕΤΑΖΟΜΕΝΟΣ ΠΛΗΘΥΣΜΟΣ: 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ας άνω των 17, με δικαίωμα ψήφου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ΜΕΓΕΘΟΣ ΔΕΙΓΜΑΤΟΣ: 1.00</a:t>
            </a:r>
            <a:r>
              <a:rPr lang="el-GR" altLang="en-US" sz="1100" b="1" dirty="0"/>
              <a:t>5 </a:t>
            </a:r>
            <a:r>
              <a:rPr lang="en-US" altLang="en-US" sz="1100" b="1" dirty="0" err="1"/>
              <a:t>νοικοκυριά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ΧΡΟΝΙΚΟ ΔΙΑΣΤΗΜΑ: </a:t>
            </a:r>
            <a:r>
              <a:rPr lang="el-GR" altLang="en-US" sz="1100" b="1" dirty="0"/>
              <a:t>από 11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Ιανουαρίου </a:t>
            </a:r>
            <a:r>
              <a:rPr lang="en-US" altLang="en-US" sz="1100" b="1" dirty="0"/>
              <a:t> </a:t>
            </a:r>
            <a:r>
              <a:rPr lang="el-GR" altLang="en-US" sz="1100" b="1" dirty="0"/>
              <a:t>έως </a:t>
            </a:r>
            <a:r>
              <a:rPr lang="en-US" altLang="en-US" sz="1100" b="1" dirty="0"/>
              <a:t> </a:t>
            </a:r>
            <a:r>
              <a:rPr lang="el-GR" altLang="en-US" sz="1100" b="1" dirty="0"/>
              <a:t>13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Ιανουαρίου 2023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ΠΕΡΙΟΧΗ ΔΙΕΞΑΓΩΓΗΣ: Πα</a:t>
            </a:r>
            <a:r>
              <a:rPr lang="en-US" altLang="en-US" sz="1100" b="1" dirty="0" err="1"/>
              <a:t>νελλ</a:t>
            </a:r>
            <a:r>
              <a:rPr lang="en-US" altLang="en-US" sz="1100" b="1" dirty="0"/>
              <a:t>αδική κάλυψη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ΔΕΙΓΜΑΤΟΛΗΨΙΑΣ: </a:t>
            </a:r>
            <a:r>
              <a:rPr lang="en-US" altLang="en-US" sz="1100" b="1" dirty="0" err="1"/>
              <a:t>Πολυστ</a:t>
            </a:r>
            <a:r>
              <a:rPr lang="en-US" altLang="en-US" sz="11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ΣΥΛΛΟΓΗΣ ΣΤΟΙΧΕΙΩΝ: </a:t>
            </a:r>
            <a:r>
              <a:rPr lang="en-US" altLang="en-US" sz="1100" b="1" dirty="0" err="1"/>
              <a:t>Τηλεφωνικές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συνεντεύξεις</a:t>
            </a:r>
            <a:r>
              <a:rPr lang="en-US" altLang="en-US" sz="1100" b="1" dirty="0"/>
              <a:t> β</a:t>
            </a:r>
            <a:r>
              <a:rPr lang="en-US" altLang="en-US" sz="1100" b="1" dirty="0" err="1"/>
              <a:t>άσει</a:t>
            </a:r>
            <a:r>
              <a:rPr lang="en-US" altLang="en-US" sz="1100" b="1" dirty="0"/>
              <a:t>    </a:t>
            </a:r>
            <a:r>
              <a:rPr lang="en-US" altLang="en-US" sz="1100" b="1" dirty="0" err="1"/>
              <a:t>ηλεκτρονικού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ερωτημ</a:t>
            </a:r>
            <a:r>
              <a:rPr lang="en-US" altLang="en-US" sz="1100" b="1" dirty="0"/>
              <a:t>ατολογίου (CATI).Ακολουθήθηκε η διαδικασία της τυχαίας  επιλογής τηλεφωνικών αριθμών(random dialing) σε σταθερά και κινητά τηλέφωνα.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ΣΤΑΘΜΙΣΗ: </a:t>
            </a:r>
            <a:r>
              <a:rPr lang="en-US" altLang="en-US" sz="1100" b="1" dirty="0" err="1"/>
              <a:t>Έγινε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στάθμιση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ως</a:t>
            </a:r>
            <a:r>
              <a:rPr lang="en-US" altLang="en-US" sz="1100" b="1" dirty="0"/>
              <a:t> π</a:t>
            </a:r>
            <a:r>
              <a:rPr lang="en-US" altLang="en-US" sz="1100" b="1" dirty="0" err="1"/>
              <a:t>ρος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Φύλο</a:t>
            </a:r>
            <a:r>
              <a:rPr lang="en-US" altLang="en-US" sz="1100" b="1" dirty="0"/>
              <a:t> -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α, Περιοχή κατοικίας </a:t>
            </a:r>
            <a:r>
              <a:rPr lang="el-GR" altLang="en-US" sz="1100" b="1" dirty="0"/>
              <a:t>και αποτελεσμάτων  Β</a:t>
            </a:r>
            <a:r>
              <a:rPr lang="en-US" altLang="en-US" sz="1100" b="1" dirty="0" err="1"/>
              <a:t>ουλευτικών</a:t>
            </a:r>
            <a:r>
              <a:rPr lang="en-US" altLang="en-US" sz="1100" b="1" dirty="0"/>
              <a:t> εκλογών του  Ιουλίου 2019.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Ποσοστό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ελέγχου</a:t>
            </a:r>
            <a:r>
              <a:rPr lang="en-US" altLang="en-US" sz="1100" b="1" dirty="0"/>
              <a:t>: </a:t>
            </a:r>
            <a:r>
              <a:rPr lang="el-GR" altLang="en-US" sz="1100" b="1" dirty="0"/>
              <a:t>19,3</a:t>
            </a:r>
            <a:r>
              <a:rPr lang="en-US" altLang="en-US" sz="1100" b="1" dirty="0"/>
              <a:t> 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Τρό</a:t>
            </a:r>
            <a:r>
              <a:rPr lang="en-US" altLang="en-US" sz="1100" b="1" dirty="0"/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100" b="1" dirty="0"/>
              <a:t>ΕΛΑΧΙΣΤΕΣ ΒΑΣΕΙΣ ΔΕΙΓΜΑΤΟΣ :</a:t>
            </a:r>
            <a:r>
              <a:rPr lang="el-GR" sz="1100" b="1" dirty="0" err="1"/>
              <a:t>Στ</a:t>
            </a:r>
            <a:r>
              <a:rPr lang="en-US" sz="1100" b="1" dirty="0"/>
              <a:t>α π</a:t>
            </a:r>
            <a:r>
              <a:rPr lang="en-US" sz="1100" b="1" dirty="0" err="1"/>
              <a:t>ολιτικά</a:t>
            </a:r>
            <a:r>
              <a:rPr lang="en-US" sz="1100" b="1" dirty="0"/>
              <a:t> </a:t>
            </a:r>
            <a:r>
              <a:rPr lang="en-US" sz="1100" b="1" dirty="0" err="1"/>
              <a:t>κόμμ</a:t>
            </a:r>
            <a:r>
              <a:rPr lang="en-US" sz="1100" b="1" dirty="0"/>
              <a:t>ατα που συγκεντρώνουν βάση ψηφοφόρων </a:t>
            </a:r>
            <a:r>
              <a:rPr lang="el-GR" sz="1100" b="1" dirty="0"/>
              <a:t>σ</a:t>
            </a:r>
            <a:r>
              <a:rPr lang="en-US" sz="1100" b="1" dirty="0" err="1"/>
              <a:t>το</a:t>
            </a:r>
            <a:r>
              <a:rPr lang="en-US" sz="1100" b="1" dirty="0"/>
              <a:t> αστάθμιστο </a:t>
            </a:r>
            <a:r>
              <a:rPr lang="en-US" sz="1100" b="1" dirty="0" err="1"/>
              <a:t>δείγμ</a:t>
            </a:r>
            <a:r>
              <a:rPr lang="en-US" sz="1100" b="1" dirty="0"/>
              <a:t>α </a:t>
            </a:r>
            <a:r>
              <a:rPr lang="el-GR" sz="1100" b="1" dirty="0"/>
              <a:t>μικρότερο των </a:t>
            </a:r>
            <a:r>
              <a:rPr lang="en-US" sz="1100" b="1" dirty="0"/>
              <a:t>60-100 α</a:t>
            </a:r>
            <a:r>
              <a:rPr lang="en-US" sz="1100" b="1" dirty="0" err="1"/>
              <a:t>τόμων</a:t>
            </a:r>
            <a:r>
              <a:rPr lang="el-GR" sz="1100" b="1" dirty="0"/>
              <a:t> (ΚΚΕ, ΕΛΛΗΝΙΚΗ ΛΥΣΗ, ΜΕΡΑ 25</a:t>
            </a:r>
            <a:r>
              <a:rPr lang="en-US" sz="1100" b="1" dirty="0"/>
              <a:t> </a:t>
            </a:r>
            <a:r>
              <a:rPr lang="el-GR" sz="1100" b="1" dirty="0"/>
              <a:t>), </a:t>
            </a:r>
            <a:r>
              <a:rPr lang="en-US" sz="1100" b="1" dirty="0"/>
              <a:t>η ανάλυση επιτρέπεται άλλα είναι ενδεικτική</a:t>
            </a:r>
            <a:r>
              <a:rPr lang="el-GR" sz="1100" b="1" dirty="0"/>
              <a:t>.</a:t>
            </a:r>
            <a:endParaRPr 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100" b="1" dirty="0"/>
          </a:p>
          <a:p>
            <a:pPr marL="225866" indent="-228600" defTabSz="914400">
              <a:lnSpc>
                <a:spcPct val="90000"/>
              </a:lnSpc>
              <a:spcBef>
                <a:spcPts val="303"/>
              </a:spcBef>
              <a:tabLst>
                <a:tab pos="225866" algn="l"/>
                <a:tab pos="226298" algn="l"/>
              </a:tabLst>
              <a:defRPr/>
            </a:pPr>
            <a:r>
              <a:rPr lang="en-US" sz="1100" b="1" spc="-4" dirty="0"/>
              <a:t>ΜΕΓΙΣΤΟ</a:t>
            </a:r>
            <a:r>
              <a:rPr lang="en-US" sz="1100" b="1" spc="7" dirty="0"/>
              <a:t> </a:t>
            </a:r>
            <a:r>
              <a:rPr lang="en-US" sz="1100" b="1" spc="-24" dirty="0"/>
              <a:t>ΣΤΑΤΙΣΤΙΚΟ</a:t>
            </a:r>
            <a:r>
              <a:rPr lang="en-US" sz="1100" b="1" spc="-4" dirty="0"/>
              <a:t> </a:t>
            </a:r>
            <a:r>
              <a:rPr lang="en-US" sz="1100" b="1" dirty="0"/>
              <a:t>ΣΦΑΛΜΑ:</a:t>
            </a:r>
            <a:r>
              <a:rPr lang="en-US" sz="1100" b="1" spc="7" dirty="0"/>
              <a:t> </a:t>
            </a:r>
            <a:r>
              <a:rPr lang="en-US" sz="1100" b="1" dirty="0"/>
              <a:t>+/-</a:t>
            </a:r>
            <a:r>
              <a:rPr lang="el-GR" sz="1100" b="1" dirty="0"/>
              <a:t>2,85</a:t>
            </a:r>
            <a:r>
              <a:rPr lang="en-US" sz="1100" b="1" spc="-4" dirty="0"/>
              <a:t> </a:t>
            </a:r>
            <a:r>
              <a:rPr lang="en-US" sz="1100" b="1" spc="4" dirty="0"/>
              <a:t>%</a:t>
            </a:r>
          </a:p>
          <a:p>
            <a:pPr marL="225866" indent="-228600" defTabSz="914400">
              <a:lnSpc>
                <a:spcPct val="90000"/>
              </a:lnSpc>
              <a:spcBef>
                <a:spcPts val="303"/>
              </a:spcBef>
              <a:tabLst>
                <a:tab pos="225866" algn="l"/>
                <a:tab pos="226298" algn="l"/>
              </a:tabLst>
              <a:defRPr/>
            </a:pPr>
            <a:endParaRPr lang="en-US" sz="1100" b="1" dirty="0"/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100" b="1" dirty="0"/>
              <a:t>  </a:t>
            </a:r>
            <a:r>
              <a:rPr lang="en-US" sz="1100" b="1" dirty="0" err="1"/>
              <a:t>Προσω</a:t>
            </a:r>
            <a:r>
              <a:rPr lang="en-US" sz="1100" b="1" dirty="0"/>
              <a:t>πικό   field: </a:t>
            </a:r>
            <a:r>
              <a:rPr lang="el-G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 32 </a:t>
            </a:r>
            <a:r>
              <a:rPr lang="en-US" sz="1100" b="1" dirty="0"/>
              <a:t>  </a:t>
            </a:r>
            <a:r>
              <a:rPr lang="en-US" sz="1100" b="1" dirty="0" err="1"/>
              <a:t>ερευνητές</a:t>
            </a:r>
            <a:r>
              <a:rPr lang="en-US" sz="1100" b="1" dirty="0"/>
              <a:t>  και 1 επόπ</a:t>
            </a:r>
            <a:r>
              <a:rPr lang="en-US" sz="1100" b="1" dirty="0" err="1"/>
              <a:t>της</a:t>
            </a:r>
            <a:r>
              <a:rPr lang="en-US" sz="1100" b="1" dirty="0"/>
              <a:t>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100" b="1" dirty="0"/>
              <a:t>Η Opinion Poll ΕΠΕ. </a:t>
            </a:r>
            <a:r>
              <a:rPr lang="en-US" altLang="en-US" sz="1100" b="1" dirty="0" err="1"/>
              <a:t>Είν</a:t>
            </a:r>
            <a:r>
              <a:rPr lang="en-US" altLang="en-US" sz="1100" b="1" dirty="0"/>
              <a:t>αι μέλος του ΣΕΔΕΑ, της ESOMAR, της WAPOR και τηρεί τον κανονισμό του Π.Ε.Σ.Σ. και </a:t>
            </a:r>
            <a:r>
              <a:rPr lang="en-US" altLang="en-US" sz="1100" b="1" dirty="0" err="1"/>
              <a:t>τους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διεθνείς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κώδικες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δεοντολογί</a:t>
            </a:r>
            <a:r>
              <a:rPr lang="en-US" altLang="en-US" sz="1100" b="1" dirty="0"/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dirty="0"/>
          </a:p>
        </p:txBody>
      </p:sp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B14BE5C-1594-A7BD-FA83-0B2A8B8B3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13" y="1086058"/>
            <a:ext cx="2037143" cy="43022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247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νοικοκυριών 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l-GR" sz="1800" b="1" dirty="0">
                <a:solidFill>
                  <a:schemeClr val="bg1"/>
                </a:solidFill>
              </a:rPr>
              <a:t>Ψηφοφόροι 2019)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5966915"/>
              </p:ext>
            </p:extLst>
          </p:nvPr>
        </p:nvGraphicFramePr>
        <p:xfrm>
          <a:off x="541338" y="1504709"/>
          <a:ext cx="9744075" cy="574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89522090-AFB2-0A96-7B4B-B406E622A9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285224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B171561D-3A8F-3F85-6507-A4E9BAC5F2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45262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6D04601C-003C-0FB5-53E9-A667EBBD9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5675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098493D5-07D5-DB78-C906-0CEA66142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10645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1A7F5C5A-6D2C-E801-6A7A-9B097EDFE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56695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377055A3-339A-C138-7692-7D1AF6B864B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810CD7F-E329-4CC0-7E70-249014290D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987CECDC-61CB-B521-CF8A-7731F364A2A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40291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90425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Πως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νοικοκυριών 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6195353"/>
              </p:ext>
            </p:extLst>
          </p:nvPr>
        </p:nvGraphicFramePr>
        <p:xfrm>
          <a:off x="541338" y="1747778"/>
          <a:ext cx="9744075" cy="550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7533394-F0BC-FC12-75D5-BEB3BCAC12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8D8EF8E4-3F93-2261-0235-A137DFBA35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40827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προσωπικά πόσο επηρεάζεστε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από τις αυξήσεις των τιμών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9399037"/>
              </p:ext>
            </p:extLst>
          </p:nvPr>
        </p:nvGraphicFramePr>
        <p:xfrm>
          <a:off x="541337" y="1414262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9CA6C53-954B-0AEA-DC0E-99A63F970C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38272154-1F1D-0303-BE74-5A8D25961E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247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προσωπικά πόσο επηρεάζεστε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από τις αυξήσεις των τιμών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5188072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07ABF3B3-ED0C-4E15-69AA-1E82F955EC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192627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63CF8167-6A04-103E-62A5-5415EA5500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45262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6D3FB1A3-0BF6-7448-F64D-3A711DDBA8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5675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AA83EB7C-7B97-D7F2-CBDF-95C598F34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10645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960C284C-8F54-ECB0-21AA-D99E98388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56695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F2DF2E54-BFC8-DE87-10A8-F115FB460A8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1" name="Εικόνα 10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94307A3-F214-0939-9EDB-A677697CDA9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="" xmlns:a16="http://schemas.microsoft.com/office/drawing/2014/main" id="{0C8151BE-33E9-2F21-1103-9C54128F418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20768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προσωπικά πόσο επηρεάζεστε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από τις αυξήσεις των τιμών</a:t>
            </a:r>
            <a:r>
              <a:rPr lang="en-US" sz="2000" dirty="0"/>
              <a:t/>
            </a:r>
            <a:br>
              <a:rPr lang="en-US" sz="2000" dirty="0"/>
            </a:br>
            <a:endParaRPr lang="el-GR" sz="1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14679033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DCCCEDC-4AED-6EBE-D1F9-0733FFE1DD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7797B008-9112-5355-7A88-E65CE72C8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81677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0200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αν είχαμε Κυβέρνηση ΣΥΡΙΖΑ θα αντιμετώπιζε καλύτερα την ενεργειακή οικονομική κρίση, το κύμα ανατιμήσεων;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4348901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82AA199-15E9-1C65-8ABC-A7A91EB6E0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F2C9269D-06D6-ADA6-56BC-6D1DE7F0BB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12517"/>
            <a:ext cx="9338072" cy="100699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αν είχαμε Κυβέρνηση ΣΥΡΙΖΑ θα αντιμετώπιζε καλύτερα την ενεργειακή οικονομική κρίση, το κύμα ανατιμήσεων;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6520502"/>
              </p:ext>
            </p:extLst>
          </p:nvPr>
        </p:nvGraphicFramePr>
        <p:xfrm>
          <a:off x="541338" y="1643604"/>
          <a:ext cx="9744075" cy="560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78E12086-83BE-6B45-986D-0A849A188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306" y="2521794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5EF31E35-C740-3BC8-5DA6-B34013902B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423696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3D871120-B2B0-4C74-AB09-8B50E535FF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181703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07FC665B-0B15-4308-EE4B-DE640F1D1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910637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7844410A-272C-2325-FAAB-7408DB525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56695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27546399-270A-A0B7-F0C3-B0450126D0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1B93D10-70FE-0851-54A7-4A81D158F8F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AADD00D9-2DA4-597A-F997-B1820A9F2DD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04127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2514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αν είχαμε Κυβέρνηση ΣΥΡΙΖΑ θα αντιμετώπιζε καλύτερα την ενεργειακή οικονομική κρίση, το κύμα ανατιμήσεων;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7721181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683226D-15FC-8043-B7C7-83A6670E06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4EA38180-7D7D-93C2-308D-D291490F04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58165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Ποιος πιστεύετε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ότι πλήττεται περισσότερο από την υπόθεση </a:t>
            </a:r>
            <a:r>
              <a:rPr lang="el-GR" sz="2000" b="1" dirty="0" err="1">
                <a:solidFill>
                  <a:schemeClr val="bg1"/>
                </a:solidFill>
              </a:rPr>
              <a:t>Καϊλή</a:t>
            </a:r>
            <a:r>
              <a:rPr lang="el-GR" sz="2000" b="1" dirty="0">
                <a:solidFill>
                  <a:schemeClr val="bg1"/>
                </a:solidFill>
              </a:rPr>
              <a:t>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966040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EFCE27A-A99B-1BD6-2761-8F0907403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6D42801B-303E-0A19-AC7D-7FF20C9BBD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72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Ποιος πιστεύετε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ότι πλήττεται περισσότερο από την υπόθεση </a:t>
            </a:r>
            <a:r>
              <a:rPr lang="el-GR" sz="2000" b="1" dirty="0" err="1">
                <a:solidFill>
                  <a:schemeClr val="bg1"/>
                </a:solidFill>
              </a:rPr>
              <a:t>Καϊλή</a:t>
            </a:r>
            <a:r>
              <a:rPr lang="el-GR" sz="2000" b="1" dirty="0">
                <a:solidFill>
                  <a:schemeClr val="bg1"/>
                </a:solidFill>
              </a:rPr>
              <a:t>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3598606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6440B074-F881-08E4-4C05-DD3B515EE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134" y="2197703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5FDE27B5-605A-2A4D-FA1A-D0787196F5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34" y="3095391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696455B8-E8F1-9C36-3EF0-9B37506CFC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68" y="3913556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560C39E0-7723-4542-9B3A-D2B38A84F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38" y="4749900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AD3D24E9-CC00-AA91-6D6C-99CA9D2F9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9" y="5566959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FFDEB3FE-A520-856A-87EB-56000367B0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28A27E3-540C-9485-880B-A94842F169A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AC4C800B-C356-AB46-55C1-E8B274134DB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757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αισιόδοξος για την πορεία της χώρας και την ζωή σας αισθάνεστε για το 2023;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4147511"/>
              </p:ext>
            </p:extLst>
          </p:nvPr>
        </p:nvGraphicFramePr>
        <p:xfrm>
          <a:off x="541337" y="1307940"/>
          <a:ext cx="9744075" cy="59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C5AA7B8-7487-A482-5348-22AAEAA20F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FFD7D5E4-CAE4-2E09-64AE-A5644C3D0E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384649"/>
            <a:ext cx="1027112" cy="63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Ποιος πιστεύετε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ότι πλήττεται περισσότερο από την υπόθεση </a:t>
            </a:r>
            <a:r>
              <a:rPr lang="el-GR" sz="2000" b="1" dirty="0" err="1">
                <a:solidFill>
                  <a:schemeClr val="bg1"/>
                </a:solidFill>
              </a:rPr>
              <a:t>Καϊλή</a:t>
            </a:r>
            <a:r>
              <a:rPr lang="el-GR" sz="2000" b="1" dirty="0">
                <a:solidFill>
                  <a:schemeClr val="bg1"/>
                </a:solidFill>
              </a:rPr>
              <a:t>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0350527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EE269C3-377C-A7B3-318B-68B25805C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D4CFEFB6-0B16-E0F5-2D5F-841BA2348D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72632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932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1800" b="1" dirty="0">
                <a:solidFill>
                  <a:schemeClr val="bg1"/>
                </a:solidFill>
              </a:rPr>
              <a:t>Θεωρείτε ότι ο χειρισμός του θέματος της Εύας </a:t>
            </a:r>
            <a:r>
              <a:rPr lang="el-GR" sz="1800" b="1" dirty="0" err="1">
                <a:solidFill>
                  <a:schemeClr val="bg1"/>
                </a:solidFill>
              </a:rPr>
              <a:t>Καϊλή</a:t>
            </a:r>
            <a:r>
              <a:rPr lang="el-GR" sz="1800" b="1" dirty="0">
                <a:solidFill>
                  <a:schemeClr val="bg1"/>
                </a:solidFill>
              </a:rPr>
              <a:t> από το ΠΑΣΟΚ ήταν ο ορθός ή όχι (την διέγραψε θεωρώντας ότι ήταν «δούρειος ίππος » της Ν.Δ. στο ΠΑΣΟΚ).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1234396"/>
              </p:ext>
            </p:extLst>
          </p:nvPr>
        </p:nvGraphicFramePr>
        <p:xfrm>
          <a:off x="541338" y="1400175"/>
          <a:ext cx="9744075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E482155E-F401-2AE1-7BFB-F34CA9A842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03AD050B-02BB-5897-7E5D-A00DB531F8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868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ο χειρισμός του θέματος της Εύας </a:t>
            </a:r>
            <a:r>
              <a:rPr lang="el-GR" sz="2000" b="1" dirty="0" err="1">
                <a:solidFill>
                  <a:schemeClr val="bg1"/>
                </a:solidFill>
              </a:rPr>
              <a:t>Καϊλή</a:t>
            </a:r>
            <a:r>
              <a:rPr lang="el-GR" sz="2000" b="1" dirty="0">
                <a:solidFill>
                  <a:schemeClr val="bg1"/>
                </a:solidFill>
              </a:rPr>
              <a:t> από το ΠΑΣΟΚ ήταν ο ορθός ή όχι </a:t>
            </a:r>
            <a:r>
              <a:rPr lang="el-GR" sz="1800" b="1" dirty="0">
                <a:solidFill>
                  <a:schemeClr val="bg1"/>
                </a:solidFill>
              </a:rPr>
              <a:t>(την διέγραψε θεωρώντας ότι ήταν «δούρειος ίππος » της Ν.Δ. στο ΠΑΣΟΚ)</a:t>
            </a:r>
            <a:r>
              <a:rPr lang="el-GR" sz="2000" b="1" dirty="0">
                <a:solidFill>
                  <a:schemeClr val="bg1"/>
                </a:solidFill>
              </a:rPr>
              <a:t/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l-GR" sz="1800" b="1" dirty="0">
                <a:solidFill>
                  <a:schemeClr val="bg1"/>
                </a:solidFill>
              </a:rPr>
              <a:t>Ψηφοφόροι 2019)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64719962"/>
              </p:ext>
            </p:extLst>
          </p:nvPr>
        </p:nvGraphicFramePr>
        <p:xfrm>
          <a:off x="541338" y="1689904"/>
          <a:ext cx="9744075" cy="556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05E215C5-4C95-7C62-BF1C-CF86EF46A4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579668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11C3E0B2-2217-1D06-B523-885E9ECE50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414138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EC6E15B9-D0B3-BC03-6B42-BD7FF27929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169085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8B4BBF85-A413-B193-1A30-A6C7326FB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0" y="4907388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88DEB943-03CE-C6FC-8744-EB7C597CE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0" y="5662335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598E31E6-8253-6474-230B-66B3BA28747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E75D8803-879B-8E0B-3AC6-F5CB3D5E2E8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B76E57F0-205A-B5AC-62D2-D531A1F64EF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32737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2514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ο χειρισμός του θέματος της Εύας </a:t>
            </a:r>
            <a:r>
              <a:rPr lang="el-GR" sz="2000" b="1" dirty="0" err="1">
                <a:solidFill>
                  <a:schemeClr val="bg1"/>
                </a:solidFill>
              </a:rPr>
              <a:t>Καϊλή</a:t>
            </a:r>
            <a:r>
              <a:rPr lang="el-GR" sz="2000" b="1" dirty="0">
                <a:solidFill>
                  <a:schemeClr val="bg1"/>
                </a:solidFill>
              </a:rPr>
              <a:t> από το ΠΑΣΟΚ ήταν ο ορθός ή όχι (την διέγραψε θεωρώντας ότι ήταν «</a:t>
            </a:r>
            <a:r>
              <a:rPr lang="el-GR" sz="1800" b="1" dirty="0">
                <a:solidFill>
                  <a:schemeClr val="bg1"/>
                </a:solidFill>
              </a:rPr>
              <a:t>δούρειος</a:t>
            </a:r>
            <a:r>
              <a:rPr lang="el-GR" sz="2000" b="1" dirty="0">
                <a:solidFill>
                  <a:schemeClr val="bg1"/>
                </a:solidFill>
              </a:rPr>
              <a:t> ίππος » της Ν.Δ. στο ΠΑΣΟΚ)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59135718"/>
              </p:ext>
            </p:extLst>
          </p:nvPr>
        </p:nvGraphicFramePr>
        <p:xfrm>
          <a:off x="541338" y="1493134"/>
          <a:ext cx="9744075" cy="576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757D184-7386-D4BD-5132-4D7AA56F21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B45AF59E-DB8C-6F2F-E18D-F1B9C14B54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78029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Πιστεύετε ότι έχει χειριστεί σωστά το θέμα των υποκλοπών...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6569752"/>
              </p:ext>
            </p:extLst>
          </p:nvPr>
        </p:nvGraphicFramePr>
        <p:xfrm>
          <a:off x="541338" y="1287463"/>
          <a:ext cx="9744075" cy="596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E8EEFCBA-9C01-B9FB-095F-C62E646D94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39" y="2751720"/>
            <a:ext cx="828395" cy="570213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9AB8D70-3AE0-203D-02A7-F7EEBB77DB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09746043-7EBF-AB74-9361-CFCA6CBDF8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2097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μέχρι σήμερα;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3963311"/>
              </p:ext>
            </p:extLst>
          </p:nvPr>
        </p:nvGraphicFramePr>
        <p:xfrm>
          <a:off x="541338" y="1223963"/>
          <a:ext cx="9744075" cy="602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78ED097-0821-8821-8DF0-95D408F9D3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BDD4AA18-18B7-F3E7-2C31-6CCF8A4EA3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66219"/>
            <a:ext cx="9338072" cy="82180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μέχρι σήμερα;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/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9989187"/>
              </p:ext>
            </p:extLst>
          </p:nvPr>
        </p:nvGraphicFramePr>
        <p:xfrm>
          <a:off x="541338" y="1273215"/>
          <a:ext cx="9744075" cy="598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D10AEC1A-E069-03A5-4DC8-25AF3F50EB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151404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3B7F2A33-274C-BAFC-065C-F005CB7B9D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09116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884964C8-BE4B-7594-0ECD-1D44A69F4F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6303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3E88022F-0D79-5DBD-C0AB-225085453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7" y="4741669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E1C4C9A0-11D8-F6F4-CFAA-F8382A434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0" y="5662335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F8CA43CF-1E3B-6C0F-2CF9-B8371D2199D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FB6DD28-3D61-679C-1014-DC2B2B45B07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1D5B713D-2E27-8E8D-27A2-6057C6D267E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05928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μέχρι σήμερα;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3326509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7E66693-A2C3-30F2-AEBB-6EC77681FA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B091138B-8F0D-5110-8ED4-DE8E3539A8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126990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ΣΥΡΙΖΑ μέχρι σήμερα;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6153131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88A3A90-FB23-201B-66B3-D6F5BC8979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AB72E434-A280-79CE-B2DF-2840CE1207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16689"/>
            <a:ext cx="9338072" cy="71763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ΣΥΡΙΖΑ μέχρι σήμερα;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7297869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0ACFD675-3247-8371-7DD4-7AC7685965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151404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24EF06D0-5EFA-5752-37F4-F5B034FE93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109116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E9D5EDBB-F1F6-76F7-BF1E-8F0053DA6F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16303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290330FF-A96D-B477-E404-AD185C1A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7" y="4741669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E834524E-47B7-1B98-F137-417CEE9CDEF7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420" y="5567035"/>
            <a:ext cx="853514" cy="548688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230225E1-2345-9457-9D4E-DBF6ECD53E2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E2C9C71-2C94-CD93-36A3-5F7F429BCEA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B6A83B1D-EC55-BD25-1397-91BD3B7AD97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4402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774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αισιόδοξος για την πορεία της χώρας και την ζωή σας αισθάνεστε για το 2023;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  <a:highlight>
                  <a:srgbClr val="008080"/>
                </a:highlight>
              </a:rPr>
              <a:t/>
            </a:r>
            <a:br>
              <a:rPr lang="en-US" sz="2000" b="1" dirty="0">
                <a:solidFill>
                  <a:schemeClr val="bg1"/>
                </a:solidFill>
                <a:highlight>
                  <a:srgbClr val="008080"/>
                </a:highlight>
              </a:rPr>
            </a:br>
            <a:endParaRPr lang="el-GR" sz="1900" b="1" dirty="0">
              <a:solidFill>
                <a:schemeClr val="bg1"/>
              </a:solidFill>
              <a:highlight>
                <a:srgbClr val="00808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8845249"/>
              </p:ext>
            </p:extLst>
          </p:nvPr>
        </p:nvGraphicFramePr>
        <p:xfrm>
          <a:off x="947340" y="1909356"/>
          <a:ext cx="9338072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9265FA8D-F3FE-FD03-BD30-0EEDF4C032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793" y="2609315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BBF51DE1-6CBD-479B-17B0-F02BAA6BF3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92" y="3402678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54182F68-4929-A5B8-9EE0-755E9E8EA1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92" y="4158743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0163A623-4CB1-9740-7E52-AABED976A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5" y="4960277"/>
            <a:ext cx="773189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A28DA68C-837F-9321-CF50-492F2DCDA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14" y="5663193"/>
            <a:ext cx="709526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58143AF2-6DA6-123B-815E-FBC95E7C90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5" y="6536445"/>
            <a:ext cx="853142" cy="420053"/>
          </a:xfrm>
          <a:prstGeom prst="rect">
            <a:avLst/>
          </a:prstGeom>
        </p:spPr>
      </p:pic>
      <p:pic>
        <p:nvPicPr>
          <p:cNvPr id="11" name="Εικόνα 10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D9E302D-96B6-6862-EC00-7EE5A7C871A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2" name="Picture 6">
            <a:extLst>
              <a:ext uri="{FF2B5EF4-FFF2-40B4-BE49-F238E27FC236}">
                <a16:creationId xmlns="" xmlns:a16="http://schemas.microsoft.com/office/drawing/2014/main" id="{59CCF9E0-38D6-F542-38C7-36B277F797B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29359"/>
            <a:ext cx="1027112" cy="59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892123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7467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ΣΥΡΙΖΑ μέχρι σήμερα;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6194589"/>
              </p:ext>
            </p:extLst>
          </p:nvPr>
        </p:nvGraphicFramePr>
        <p:xfrm>
          <a:off x="541338" y="1238491"/>
          <a:ext cx="9744075" cy="601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641ACE3-7A23-832C-133A-6F1ACC171D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ECE9CEC6-4783-A020-B04C-5E8A076D05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44263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829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την συνολική παρουσία και το έργο του Πρωθυπουργού Κυριάκου Μητσοτάκη;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2238544"/>
              </p:ext>
            </p:extLst>
          </p:nvPr>
        </p:nvGraphicFramePr>
        <p:xfrm>
          <a:off x="541338" y="1458410"/>
          <a:ext cx="9744075" cy="57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68B7C77-6EC2-61C0-09F9-432A601A46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02ECC290-F641-03FB-29B2-722491BCE4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4506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την συνολική παρουσία και το έργο του Πρωθυπουργού Κυριάκου Μητσοτάκη;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8061631"/>
              </p:ext>
            </p:extLst>
          </p:nvPr>
        </p:nvGraphicFramePr>
        <p:xfrm>
          <a:off x="541338" y="1608880"/>
          <a:ext cx="9744075" cy="5644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508F8838-7A47-0C1E-2F3C-90A55C13AD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440772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1B2F2500-4C7C-C51F-BACF-2EB1436F4C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09965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48BD6FC7-3A65-0DE2-34D8-57E34D33E4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030769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C4D04C8C-CAB6-B7FF-AF3B-C5A3661EE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7" y="4741669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186E7EA7-DA23-A71D-2A39-C05981030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0" y="5662335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0CB0161B-D4E8-9A00-5CBC-450DD238334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4773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A52C383-8DC8-E858-B470-5E69A901F34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B1356EAB-16ED-D9E0-4112-8D4A794592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10907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3023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την συνολική παρουσία και το έργο του Πρωθυπουργού Κυριάκου Μητσοτάκη;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20167738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D8C9307-9AEC-D179-8B64-2ABABC6213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B9008E9C-9182-937F-499B-71037838F7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24380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Ποια η άποψή σας για τους Πολιτικούς αρχηγούς;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6819982"/>
              </p:ext>
            </p:extLst>
          </p:nvPr>
        </p:nvGraphicFramePr>
        <p:xfrm>
          <a:off x="884238" y="1379538"/>
          <a:ext cx="94011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67900C54-ACDF-9075-D2F2-0B0AB3EF34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1" y="2219285"/>
            <a:ext cx="680597" cy="52070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1695F1AA-27DE-52D9-561E-60A1AC3F2C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38" y="3122773"/>
            <a:ext cx="680598" cy="520700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91CA2C41-757A-AD80-E7E0-83592A64F7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39" y="3962520"/>
            <a:ext cx="680597" cy="47386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0385E87E-4B22-6242-A391-5C44EA64CA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0" y="4784446"/>
            <a:ext cx="680597" cy="473869"/>
          </a:xfrm>
          <a:prstGeom prst="rect">
            <a:avLst/>
          </a:prstGeom>
        </p:spPr>
      </p:pic>
      <p:pic>
        <p:nvPicPr>
          <p:cNvPr id="8" name="Picture 2" descr="Γιάνης Βαρουφάκης: Οι εξεγερμένοι του 1821 επέλεξαν την Περιπέτεια από την Υποτέλεια">
            <a:extLst>
              <a:ext uri="{FF2B5EF4-FFF2-40B4-BE49-F238E27FC236}">
                <a16:creationId xmlns="" xmlns:a16="http://schemas.microsoft.com/office/drawing/2014/main" id="{480B6FCA-6BE6-D09C-D381-6927A0CC3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0" y="5519073"/>
            <a:ext cx="680598" cy="615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13F8A597-A976-CC70-5F00-C99EC2DD47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" y="6392863"/>
            <a:ext cx="664462" cy="556318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97C8311-52AF-DDD4-58DC-A5F16FF8C6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D30B7B64-913E-F353-A947-556A440DF49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Μεταξύ Μητσοτάκη -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ποιος πιστεύετε ότι...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7291419"/>
              </p:ext>
            </p:extLst>
          </p:nvPr>
        </p:nvGraphicFramePr>
        <p:xfrm>
          <a:off x="541338" y="1261641"/>
          <a:ext cx="9744075" cy="599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45B7D7F-8AF3-DCD9-9E77-349608B644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659ECBA7-4231-84F8-2153-E171726957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0200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Ανάμεσα στον Κυριάκο Μητσοτάκη και τον Αλέξη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ποιον θεωρείτε καταλληλότερο για Πρωθυπουργό;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9884491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13A2E9AE-F57B-1353-7793-E4A0440B3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94" y="7253288"/>
            <a:ext cx="1006997" cy="52070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F262B0BF-8543-DEDA-DD8E-D5A78D3FE5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992" y="7239296"/>
            <a:ext cx="884379" cy="534692"/>
          </a:xfrm>
          <a:prstGeom prst="rect">
            <a:avLst/>
          </a:prstGeom>
        </p:spPr>
      </p:pic>
      <p:pic>
        <p:nvPicPr>
          <p:cNvPr id="6" name="Εικόνα 5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CC92EA0-4451-02E1-3775-F7592CD56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4AD41B4-B312-8EAF-0404-1C1F58DD44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35516"/>
            <a:ext cx="884379" cy="48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54643"/>
            <a:ext cx="9338072" cy="115746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Ανάμεσα στον Κυριάκο Μητσοτάκη και τον Αλέξη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ποιον θεωρείτε καταλληλότερο για Πρωθυπουργό;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6432066"/>
              </p:ext>
            </p:extLst>
          </p:nvPr>
        </p:nvGraphicFramePr>
        <p:xfrm>
          <a:off x="541337" y="1701478"/>
          <a:ext cx="9744075" cy="555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305BE928-FAB8-42A9-24AA-3592F71F0D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440772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63440EEF-0E00-CC1D-0B1B-37283ECBBF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309965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EA4AB18A-613F-8B64-C190-698F042320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030769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DDFA7496-C19B-EB5D-6DD3-3DC0A9342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909129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EDDBBE38-AEC6-B308-0515-C83E5D1DD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0" y="5662335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86171B25-BC63-6ABD-BD5A-453AA0FF8AE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9614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A228E54-E6AC-B316-1360-CECBB6313DC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57C5C4FB-7ACC-34F6-A3F3-A9707BDD7AC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280429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7885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Ανάμεσα στον Κυριάκο Μητσοτάκη και τον Αλέξη </a:t>
            </a:r>
            <a:r>
              <a:rPr lang="el-GR" sz="2000" b="1" dirty="0" err="1">
                <a:solidFill>
                  <a:schemeClr val="bg1"/>
                </a:solidFill>
              </a:rPr>
              <a:t>Τσίπρα</a:t>
            </a:r>
            <a:r>
              <a:rPr lang="el-GR" sz="2000" b="1" dirty="0">
                <a:solidFill>
                  <a:schemeClr val="bg1"/>
                </a:solidFill>
              </a:rPr>
              <a:t> ποιον θεωρείτε καταλληλότερο για Πρωθυπουργό;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467478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1FFCC6D-F8B7-9676-3933-1DBBE9AECA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8CEF298E-545C-5303-F46A-27F3E745F3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456174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Τι Κυβέρνηση προτιμάτε να προκύψει από 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88243233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6D9283E-47BD-4E00-0EA8-FA2816DE82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7BD4BDDD-FC78-BA5A-9C5F-9D25ADDD6F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αισιόδοξος για την πορεία της χώρας και την ζωή σας αισθάνεστε για το 2023;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4700524"/>
              </p:ext>
            </p:extLst>
          </p:nvPr>
        </p:nvGraphicFramePr>
        <p:xfrm>
          <a:off x="541338" y="1597307"/>
          <a:ext cx="9744075" cy="565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4089D4D-EC61-9339-68EA-DA5DC37A10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BA13F5BA-5580-CCDB-BA22-CD72D15194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911296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144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Τι Κυβέρνηση προτιμάτε να προκύψει από 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/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3471117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638B4894-A0AB-D8EA-0E49-1E33A8C17C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46" y="2116681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2C963552-C1AC-DDBE-4203-94958EC692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081432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518EBD8E-5B36-2180-71A2-722CC6DB29C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030769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9BA5559B-9103-90E9-8691-E62E596A4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41564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2F9324E2-6988-5C06-F3C7-FC74DA361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0" y="5662335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F0195813-46F2-2AA2-DE61-05745061EA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9614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20DEE0B-BBB4-06CD-0C3C-8936280DA0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934883FF-99CB-0E19-D1C3-E65D43C53F3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125229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bg1"/>
                </a:solidFill>
              </a:rPr>
              <a:t>Τι Κυβέρνηση προτιμάτε να προκύψει από τις ερχόμενες βουλευτικές εκλογές;</a:t>
            </a:r>
            <a:r>
              <a:rPr lang="en-US" sz="2000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5825587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FC6DE0B9-CB4C-44D1-2E23-752A16B3A3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42B2DC6-2310-98D5-CC64-982D5C2D26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30558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κόμμα θα ψηφίσετε σίγουρα, ίσως το ψηφίσετε ή δεν θα το ψηφίζατε ποτέ;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48849550"/>
              </p:ext>
            </p:extLst>
          </p:nvPr>
        </p:nvGraphicFramePr>
        <p:xfrm>
          <a:off x="541338" y="1416050"/>
          <a:ext cx="9744075" cy="583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E91F3BA-C87C-CBEB-C6DE-F9775B71E9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4" name="Γραφικό 5">
            <a:extLst>
              <a:ext uri="{FF2B5EF4-FFF2-40B4-BE49-F238E27FC236}">
                <a16:creationId xmlns="" xmlns:a16="http://schemas.microsoft.com/office/drawing/2014/main" id="{47139AF1-0665-E96D-37F8-82C6C2F42F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46" y="2267152"/>
            <a:ext cx="773188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445FF498-BFD1-E8ED-CBF9-FCFFA3AB2F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3081432"/>
            <a:ext cx="773188" cy="433918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8B2450BF-F204-8F18-5461-69BD2E0C60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3975202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6AD3A397-1885-4747-C0C1-B7087AC66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6" y="4741564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A010930C-F190-8ACE-9286-3833365FF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04" y="5558593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172AE841-5BF0-9FED-5265-7298C1CF1C6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6" y="6449614"/>
            <a:ext cx="853142" cy="420053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54C8CD91-2CFD-CF44-3E22-47FC4BC1BD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66219"/>
            <a:ext cx="9338072" cy="82180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Ανεξάρτητα από ποιο κόμμα σκοπεύετε να ψηφίσετε ποιο κόμμα πιστεύετε ότι θα νικήσει στις ερχόμενες εκλογές 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8309735"/>
              </p:ext>
            </p:extLst>
          </p:nvPr>
        </p:nvGraphicFramePr>
        <p:xfrm>
          <a:off x="541337" y="14928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42B6AF0-18EF-DFD4-8D20-45FD216340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412710"/>
            <a:ext cx="2280213" cy="561975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B9B72047-B1E6-CA89-9A2A-8EEE57828A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6748" y="4429713"/>
            <a:ext cx="566130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A613A772-2718-DC81-BB6D-50DBD9C82D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34" y="4033092"/>
            <a:ext cx="719302" cy="396621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="" xmlns:a16="http://schemas.microsoft.com/office/drawing/2014/main" id="{5EFCF451-7C06-B08A-6D38-205686BFEC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11286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Ανεξάρτητα από ποιο κόμμα σκοπεύετε να ψηφίσετε ποιο κόμμα πιστεύετε ότι θα νικήσει στις ερχόμενες εκλογές 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7377736"/>
              </p:ext>
            </p:extLst>
          </p:nvPr>
        </p:nvGraphicFramePr>
        <p:xfrm>
          <a:off x="541338" y="2002420"/>
          <a:ext cx="9744075" cy="5250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914AFB6-0142-6999-146D-DF7AFFA356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83EEE09B-1715-0E1F-BC63-C1C674877C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384649"/>
            <a:ext cx="1027112" cy="63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Γραφικό 5">
            <a:extLst>
              <a:ext uri="{FF2B5EF4-FFF2-40B4-BE49-F238E27FC236}">
                <a16:creationId xmlns="" xmlns:a16="http://schemas.microsoft.com/office/drawing/2014/main" id="{EBF4562E-0EB4-7C47-B5A7-4274B58AEC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716" y="2741714"/>
            <a:ext cx="773188" cy="5134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6D6519A9-784A-9E0C-A2AE-35AA88E89A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6" y="3613970"/>
            <a:ext cx="773188" cy="433918"/>
          </a:xfrm>
          <a:prstGeom prst="rect">
            <a:avLst/>
          </a:prstGeom>
        </p:spPr>
      </p:pic>
      <p:pic>
        <p:nvPicPr>
          <p:cNvPr id="8" name="Εικόνα 7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CA143DAC-780A-3CC9-C77E-711E4F5188C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16" y="4245390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CF9FB553-A394-52B3-42AA-6881686EC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7" y="5056302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Κεντρική - Ελληνική Λύση">
            <a:extLst>
              <a:ext uri="{FF2B5EF4-FFF2-40B4-BE49-F238E27FC236}">
                <a16:creationId xmlns="" xmlns:a16="http://schemas.microsoft.com/office/drawing/2014/main" id="{3836C9B5-C393-B905-B0A5-ACF46D6CF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9" y="5843886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3E7B987D-0556-B45B-EC0A-45014B781D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39" y="6562992"/>
            <a:ext cx="853142" cy="420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12497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Ανεξάρτητα από ποιο κόμμα σκοπεύετε να ψηφίσετε ποιο κόμμα πιστεύετε ότι θα νικήσει στις ερχόμενες εκλογές 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486393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EC6DACF-8D5D-7642-15BA-0860D4A71F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457421"/>
            <a:ext cx="2280213" cy="51726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F1C32E9B-536C-7915-03CF-A96C48F05E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945358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78851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7578110"/>
              </p:ext>
            </p:extLst>
          </p:nvPr>
        </p:nvGraphicFramePr>
        <p:xfrm>
          <a:off x="541338" y="1439863"/>
          <a:ext cx="9744075" cy="581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E9493BF4-86FA-5B91-D2A7-E0228EB1C1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097" y="7687744"/>
            <a:ext cx="2041440" cy="331652"/>
          </a:xfrm>
          <a:prstGeom prst="rect">
            <a:avLst/>
          </a:prstGeom>
        </p:spPr>
      </p:pic>
      <p:pic>
        <p:nvPicPr>
          <p:cNvPr id="4" name="Γραφικό 5">
            <a:extLst>
              <a:ext uri="{FF2B5EF4-FFF2-40B4-BE49-F238E27FC236}">
                <a16:creationId xmlns="" xmlns:a16="http://schemas.microsoft.com/office/drawing/2014/main" id="{C9653A59-5511-C156-760C-D18A98E9EB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340" y="7127927"/>
            <a:ext cx="566130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D7EDB76F-178F-7C6D-E774-BD98E89612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898" y="7161619"/>
            <a:ext cx="719302" cy="507405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72F6EC70-F555-D474-D32B-CFD678E19E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653" y="7177232"/>
            <a:ext cx="812800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3A77DAC8-0BF8-E6DC-3514-9781C6E0F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32" y="7124908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F6B4A1FD-24D1-BA45-0D0D-AA5A74826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88" y="7183323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FAB7CE73-025B-CF28-3D80-229014C515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806" y="7168940"/>
            <a:ext cx="615923" cy="413041"/>
          </a:xfrm>
          <a:prstGeom prst="rect">
            <a:avLst/>
          </a:prstGeom>
        </p:spPr>
      </p:pic>
      <p:pic>
        <p:nvPicPr>
          <p:cNvPr id="11" name="Picture 2" descr="Έλληνες για την Πατρίδα - Βικιπαίδεια">
            <a:extLst>
              <a:ext uri="{FF2B5EF4-FFF2-40B4-BE49-F238E27FC236}">
                <a16:creationId xmlns="" xmlns:a16="http://schemas.microsoft.com/office/drawing/2014/main" id="{BE58C1AF-8FE9-2C96-21F1-8F7A13A83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879" y="7225308"/>
            <a:ext cx="743990" cy="4130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ΕΘΝΙΚΗ ΔΗΜΙΟΥΡΓΙΑ - Θ. Τζήμερος &amp; Φ. Κρανιδιώτης">
            <a:extLst>
              <a:ext uri="{FF2B5EF4-FFF2-40B4-BE49-F238E27FC236}">
                <a16:creationId xmlns="" xmlns:a16="http://schemas.microsoft.com/office/drawing/2014/main" id="{77A73C07-E978-3AA1-6786-C55785AB8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951" y="7191689"/>
            <a:ext cx="643378" cy="480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="" xmlns:a16="http://schemas.microsoft.com/office/drawing/2014/main" id="{EE5797A3-0597-19F9-FB93-0F5750200C3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87744"/>
            <a:ext cx="1027112" cy="33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18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br>
              <a:rPr lang="el-GR" sz="1800" b="1" dirty="0">
                <a:solidFill>
                  <a:schemeClr val="bg1"/>
                </a:solidFill>
              </a:rPr>
            </a:br>
            <a:endParaRPr lang="en-US" sz="18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9513845"/>
              </p:ext>
            </p:extLst>
          </p:nvPr>
        </p:nvGraphicFramePr>
        <p:xfrm>
          <a:off x="744339" y="1797978"/>
          <a:ext cx="9338076" cy="463754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78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7817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414255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440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ΣΕΠΤΕΜΒΡΙΟΣ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ΟΚΤΩΒΡΙΟΣ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ΦΕΒΡΟΥΑΡΙΟΣ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ΑΠΡΙΛΙΟΣ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ΣΕΠΤΕΜΒΡΙΟΣ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ΔΕΚΕΜΒΡΙΟΣ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ΙΑΝΟΥΑΡΙΟΣ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452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Ν.Δ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452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ΣΥΡΙΖΑ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98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452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ΚΚΕ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8905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ΕΛΛΗΝΙΚΗ ΛΥΣΗ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ΜΕΡΑ 25</a:t>
                      </a:r>
                      <a:endParaRPr lang="el-GR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7FC7F19-1B07-842D-2B99-509495F117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457421"/>
            <a:ext cx="2280213" cy="51726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2B1DE0DD-A625-C214-CC9E-1635688AF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628083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4721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Στις ερχόμενες Βουλευτικές εκλογές που θα πραγματοποιηθούν με απλή αναλογική, ποιο κόμμα θα ψηφίζατε;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</a:rPr>
              <a:t>Επι</a:t>
            </a:r>
            <a:r>
              <a:rPr lang="el-GR" sz="2000" b="1" dirty="0">
                <a:solidFill>
                  <a:schemeClr val="bg1"/>
                </a:solidFill>
              </a:rPr>
              <a:t> των εγκύρων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6758962"/>
              </p:ext>
            </p:extLst>
          </p:nvPr>
        </p:nvGraphicFramePr>
        <p:xfrm>
          <a:off x="541338" y="1379538"/>
          <a:ext cx="9744075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B41851A-EAE6-C94B-5476-A0D91E3B3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85" y="7687744"/>
            <a:ext cx="1759352" cy="331652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A9804C55-3585-B2F4-9B35-33F2266734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810" y="7062248"/>
            <a:ext cx="566130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FED614DB-DE0B-D27F-E00D-2FF6B9945B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93" y="7117096"/>
            <a:ext cx="719302" cy="507405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6C08E5B8-C611-7215-1B40-CA30988BAF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548" y="7144749"/>
            <a:ext cx="812800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EEB2E73F-5643-C7C7-C81D-F5CFE749A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240" y="7132668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E0D4B019-795C-4C9A-88F4-09523946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770" y="7066759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F2E62BF2-3AA8-2B17-E124-5027BC74AFF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59" y="7112448"/>
            <a:ext cx="615923" cy="413041"/>
          </a:xfrm>
          <a:prstGeom prst="rect">
            <a:avLst/>
          </a:prstGeom>
        </p:spPr>
      </p:pic>
      <p:pic>
        <p:nvPicPr>
          <p:cNvPr id="11" name="Picture 2" descr="Έλληνες για την Πατρίδα - Βικιπαίδεια">
            <a:extLst>
              <a:ext uri="{FF2B5EF4-FFF2-40B4-BE49-F238E27FC236}">
                <a16:creationId xmlns="" xmlns:a16="http://schemas.microsoft.com/office/drawing/2014/main" id="{7201AADB-A10E-1D17-DE54-083157B8A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51" y="7178127"/>
            <a:ext cx="743990" cy="4130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ΕΘΝΙΚΗ ΔΗΜΙΟΥΡΓΙΑ - Θ. Τζήμερος &amp; Φ. Κρανιδιώτης">
            <a:extLst>
              <a:ext uri="{FF2B5EF4-FFF2-40B4-BE49-F238E27FC236}">
                <a16:creationId xmlns="" xmlns:a16="http://schemas.microsoft.com/office/drawing/2014/main" id="{DEE5EB60-CC4C-A3C8-EC7F-FD0A079E5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27" y="7182089"/>
            <a:ext cx="643378" cy="480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="" xmlns:a16="http://schemas.microsoft.com/office/drawing/2014/main" id="{5A44E5E6-09DC-2BE0-243F-6CECB7078E3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62367"/>
            <a:ext cx="1027112" cy="35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1900" b="1" dirty="0">
                <a:solidFill>
                  <a:schemeClr val="bg1"/>
                </a:solidFill>
              </a:rPr>
              <a:t>Κομματική προέλευση αναποφάσιστων με βάση την ψήφο τους το 2019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2602239"/>
              </p:ext>
            </p:extLst>
          </p:nvPr>
        </p:nvGraphicFramePr>
        <p:xfrm>
          <a:off x="541338" y="1400175"/>
          <a:ext cx="9744075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43F7759-AF20-3AB6-4D75-C70CF20E12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641368"/>
            <a:ext cx="2280213" cy="333317"/>
          </a:xfrm>
          <a:prstGeom prst="rect">
            <a:avLst/>
          </a:prstGeom>
        </p:spPr>
      </p:pic>
      <p:pic>
        <p:nvPicPr>
          <p:cNvPr id="4" name="Γραφικό 5">
            <a:extLst>
              <a:ext uri="{FF2B5EF4-FFF2-40B4-BE49-F238E27FC236}">
                <a16:creationId xmlns="" xmlns:a16="http://schemas.microsoft.com/office/drawing/2014/main" id="{5D7F98F8-C427-762A-38C9-4E5AADD06E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810" y="7062248"/>
            <a:ext cx="566130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D5FD3BAE-180C-4F82-214F-6CCEBBB646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93" y="7117096"/>
            <a:ext cx="719302" cy="507405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8656D722-4A85-9856-2C7E-B22B2BA19D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548" y="7144749"/>
            <a:ext cx="457893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55171CEC-6FCD-EC11-8C0A-09221452D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858" y="7127927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BCD08D28-7488-6AD3-CFFB-91A3248CE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904" y="7170931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04CC361B-C911-FAA8-F170-3F194368291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245" y="7170931"/>
            <a:ext cx="615923" cy="453570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9F48300F-B03C-9DDA-9174-32F307A9AC8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87744"/>
            <a:ext cx="1027112" cy="33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4423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5570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πρόβλημα θεωρείτε πιο σοβαρό για την χώρα, σας ανησυχεί περισσότερο; 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4595571"/>
              </p:ext>
            </p:extLst>
          </p:nvPr>
        </p:nvGraphicFramePr>
        <p:xfrm>
          <a:off x="541338" y="1365814"/>
          <a:ext cx="9744075" cy="588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9F65292-E0E8-94DB-3F95-8C60898A7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02B70B18-1BD2-5B44-77C5-B6339F32DF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4412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 από τις εκλογές δεν προκύψει δυνατότητα σχηματισμού Κυβέρνησης και πάμε σε δεύτερες εκλογές, ποιο κόμμα είναι πιο πιθανό να ψηφίζατε;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7798767"/>
              </p:ext>
            </p:extLst>
          </p:nvPr>
        </p:nvGraphicFramePr>
        <p:xfrm>
          <a:off x="541338" y="1439863"/>
          <a:ext cx="9744075" cy="581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82DA951-A3E0-ED43-F19D-0E426996BB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519" y="7623466"/>
            <a:ext cx="2095018" cy="351219"/>
          </a:xfrm>
          <a:prstGeom prst="rect">
            <a:avLst/>
          </a:prstGeom>
        </p:spPr>
      </p:pic>
      <p:pic>
        <p:nvPicPr>
          <p:cNvPr id="4" name="Γραφικό 5">
            <a:extLst>
              <a:ext uri="{FF2B5EF4-FFF2-40B4-BE49-F238E27FC236}">
                <a16:creationId xmlns="" xmlns:a16="http://schemas.microsoft.com/office/drawing/2014/main" id="{F9360DD0-D30C-4E0A-A49A-8A4C3CC03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810" y="7062248"/>
            <a:ext cx="566130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C3E1A4A0-8A64-8A06-3F8F-E04340176F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93" y="7117096"/>
            <a:ext cx="719302" cy="507405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A636C287-E137-3D12-0ED7-AAFC712519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32" y="7144749"/>
            <a:ext cx="719302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9596A950-F0CB-E723-4062-8013AFDEF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04" y="7110025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5D326137-3294-31CA-96A4-C59E9DE20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769" y="7108210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5E8AA5C7-83A2-690D-8A10-282B33A7BC8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292" y="7122970"/>
            <a:ext cx="615923" cy="413041"/>
          </a:xfrm>
          <a:prstGeom prst="rect">
            <a:avLst/>
          </a:prstGeom>
        </p:spPr>
      </p:pic>
      <p:pic>
        <p:nvPicPr>
          <p:cNvPr id="11" name="Picture 2" descr="Έλληνες για την Πατρίδα - Βικιπαίδεια">
            <a:extLst>
              <a:ext uri="{FF2B5EF4-FFF2-40B4-BE49-F238E27FC236}">
                <a16:creationId xmlns="" xmlns:a16="http://schemas.microsoft.com/office/drawing/2014/main" id="{F63A3858-B47D-A0AA-7AF1-745DD5A07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42" y="7214864"/>
            <a:ext cx="743990" cy="4130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="" xmlns:a16="http://schemas.microsoft.com/office/drawing/2014/main" id="{F4503B5E-5A25-06E1-89A9-64B2C1D77BC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23466"/>
            <a:ext cx="1002019" cy="39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585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 από τις εκλογές δεν προκύψει δυνατότητα σχηματισμού Κυβέρνησης και πάμε σε δεύτερες εκλογές, ποιο κόμμα είναι πιο πιθανό να ψηφίζατε;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</a:rPr>
              <a:t>Επι</a:t>
            </a:r>
            <a:r>
              <a:rPr lang="el-GR" sz="2000" b="1" dirty="0">
                <a:solidFill>
                  <a:schemeClr val="bg1"/>
                </a:solidFill>
              </a:rPr>
              <a:t> των εγκύρων</a:t>
            </a: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4641185"/>
              </p:ext>
            </p:extLst>
          </p:nvPr>
        </p:nvGraphicFramePr>
        <p:xfrm>
          <a:off x="541338" y="1412110"/>
          <a:ext cx="9744075" cy="584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2104E3B6-B974-0CBD-2BD9-B3C789E49E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94" y="7575688"/>
            <a:ext cx="2083443" cy="398997"/>
          </a:xfrm>
          <a:prstGeom prst="rect">
            <a:avLst/>
          </a:prstGeom>
        </p:spPr>
      </p:pic>
      <p:pic>
        <p:nvPicPr>
          <p:cNvPr id="5" name="Γραφικό 5">
            <a:extLst>
              <a:ext uri="{FF2B5EF4-FFF2-40B4-BE49-F238E27FC236}">
                <a16:creationId xmlns="" xmlns:a16="http://schemas.microsoft.com/office/drawing/2014/main" id="{627F6E61-AB3E-A469-A9D0-18E3EF60C0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810" y="7062248"/>
            <a:ext cx="566130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FC82654D-38BD-94E4-B7FD-7BFCDF8A4E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93" y="7117096"/>
            <a:ext cx="719302" cy="507405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E0E2EF74-F7EF-371A-B325-4F1AF29B32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246" y="7123592"/>
            <a:ext cx="719302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1608C35B-0BEE-8D1C-ACFE-E46A773BF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014" y="7062247"/>
            <a:ext cx="475252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Κεντρική - Ελληνική Λύση">
            <a:extLst>
              <a:ext uri="{FF2B5EF4-FFF2-40B4-BE49-F238E27FC236}">
                <a16:creationId xmlns="" xmlns:a16="http://schemas.microsoft.com/office/drawing/2014/main" id="{5555C5A6-D3E9-EFEC-314E-574FBD5EA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091" y="7123592"/>
            <a:ext cx="719303" cy="50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9E2E0836-7C83-7D18-55AB-387EA6D69AE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660" y="7143119"/>
            <a:ext cx="615923" cy="413041"/>
          </a:xfrm>
          <a:prstGeom prst="rect">
            <a:avLst/>
          </a:prstGeom>
        </p:spPr>
      </p:pic>
      <p:pic>
        <p:nvPicPr>
          <p:cNvPr id="11" name="Picture 2" descr="Έλληνες για την Πατρίδα - Βικιπαίδεια">
            <a:extLst>
              <a:ext uri="{FF2B5EF4-FFF2-40B4-BE49-F238E27FC236}">
                <a16:creationId xmlns="" xmlns:a16="http://schemas.microsoft.com/office/drawing/2014/main" id="{DA999228-6124-BD90-3F91-659ADB2A1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42" y="7207967"/>
            <a:ext cx="743990" cy="4130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="" xmlns:a16="http://schemas.microsoft.com/office/drawing/2014/main" id="{19E042EB-C742-EE43-569D-8C174FD483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27086"/>
            <a:ext cx="717018" cy="39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8555C5B3-193A-4749-9AFD-682E53CDDE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2EAE06A6-F76A-41C9-827A-C561B00448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3"/>
            <a:ext cx="10826750" cy="812006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9F9D4E8-0639-444B-949B-9518585061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27014" y="0"/>
            <a:ext cx="6803957" cy="81200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E3DA7A2-ED70-4BBA-AB72-00AD461FA4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427015" y="-7"/>
            <a:ext cx="10399735" cy="7590013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84" y="1015008"/>
            <a:ext cx="4215683" cy="3668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FC485432-3647-4218-B5D3-15D3FA222B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3931916" y="1225225"/>
            <a:ext cx="2962921" cy="1082674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F4AFDDCA-6ABA-4D23-8A5C-1BF0F43081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4976" y="1258081"/>
            <a:ext cx="4223571" cy="56314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2733BCC-D84B-AFBE-BD10-CD86DD1A4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411" y="3426107"/>
            <a:ext cx="331036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Για τις όποιες αυξήσεις, ανατιμήσεις στην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ενέργεια και στα είδη κατανάλωσης, ποια πιστεύετε ότι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είναι η βασική αιτία;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6734169"/>
              </p:ext>
            </p:extLst>
          </p:nvPr>
        </p:nvGraphicFramePr>
        <p:xfrm>
          <a:off x="541338" y="1423988"/>
          <a:ext cx="9744075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45A5B8C-FAE0-4B72-9958-709D9A0E79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D8751D52-E562-FD6F-93C7-B748A1C157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111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33860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Για τις όποιες αυξήσεις, ανατιμήσεις στην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ενέργεια και στα είδη κατανάλωσης, ποια πιστεύετε ότι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είναι η βασική αιτία;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Ψηφοφόροι 2019)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9614597"/>
              </p:ext>
            </p:extLst>
          </p:nvPr>
        </p:nvGraphicFramePr>
        <p:xfrm>
          <a:off x="947340" y="1770927"/>
          <a:ext cx="9338072" cy="548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Γραφικό 5">
            <a:extLst>
              <a:ext uri="{FF2B5EF4-FFF2-40B4-BE49-F238E27FC236}">
                <a16:creationId xmlns="" xmlns:a16="http://schemas.microsoft.com/office/drawing/2014/main" id="{7ADC188D-2695-8CDD-9921-C3E97ECB9C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793" y="2609315"/>
            <a:ext cx="773188" cy="51344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7FD04084-45AE-BC35-4C62-EEDE160A6E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92" y="3402678"/>
            <a:ext cx="773188" cy="433918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="" xmlns:a16="http://schemas.microsoft.com/office/drawing/2014/main" id="{8EEFE3EF-0402-7E39-1DC6-93009E5A55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92" y="4158743"/>
            <a:ext cx="773188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KE | Κομμουνιστικό Κόμμα Ελλάδας">
            <a:extLst>
              <a:ext uri="{FF2B5EF4-FFF2-40B4-BE49-F238E27FC236}">
                <a16:creationId xmlns="" xmlns:a16="http://schemas.microsoft.com/office/drawing/2014/main" id="{A78D2771-DEB8-9224-4016-603ABC5DD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5" y="4960277"/>
            <a:ext cx="834447" cy="51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Κεντρική - Ελληνική Λύση">
            <a:extLst>
              <a:ext uri="{FF2B5EF4-FFF2-40B4-BE49-F238E27FC236}">
                <a16:creationId xmlns="" xmlns:a16="http://schemas.microsoft.com/office/drawing/2014/main" id="{620C5007-24D7-4F1F-3372-8DCD91760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15" y="5665500"/>
            <a:ext cx="853142" cy="54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4E891379-8F46-5D68-01E6-3C7A515F48F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5" y="6536445"/>
            <a:ext cx="853142" cy="420053"/>
          </a:xfrm>
          <a:prstGeom prst="rect">
            <a:avLst/>
          </a:prstGeom>
        </p:spPr>
      </p:pic>
      <p:pic>
        <p:nvPicPr>
          <p:cNvPr id="10" name="Εικόνα 9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FE8453E-9C79-E127-52A1-4170A88A3C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="" xmlns:a16="http://schemas.microsoft.com/office/drawing/2014/main" id="{C3210229-BADB-50B7-41EB-B67DD4DDA61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2134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8"/>
            <a:ext cx="9338072" cy="783023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Για τις όποιες αυξήσεις, ανατιμήσεις στην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ενέργεια και στα είδη κατανάλωσης, ποια πιστεύετε ότι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είναι η βασική αιτία;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l-GR" sz="19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4262467"/>
              </p:ext>
            </p:extLst>
          </p:nvPr>
        </p:nvGraphicFramePr>
        <p:xfrm>
          <a:off x="541338" y="1412112"/>
          <a:ext cx="9744075" cy="584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BE7FF7D-9511-91EF-C110-A52D53CA8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4" y="7384648"/>
            <a:ext cx="2280213" cy="59003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47F13548-1425-215C-32BF-0603A58F0E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1191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1135</Words>
  <Application>Microsoft Office PowerPoint</Application>
  <PresentationFormat>B4 (ISO) (250x353 χιλ.)</PresentationFormat>
  <Paragraphs>180</Paragraphs>
  <Slides>62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62</vt:i4>
      </vt:variant>
    </vt:vector>
  </HeadingPairs>
  <TitlesOfParts>
    <vt:vector size="66" baseType="lpstr">
      <vt:lpstr>Office Theme</vt:lpstr>
      <vt:lpstr>1_Office Theme</vt:lpstr>
      <vt:lpstr>3_Office Theme</vt:lpstr>
      <vt:lpstr>2_Office Theme</vt:lpstr>
      <vt:lpstr>  Ιανουάριος    2023</vt:lpstr>
      <vt:lpstr>Ταυτότητα Έρευνας</vt:lpstr>
      <vt:lpstr>Πόσο αισιόδοξος για την πορεία της χώρας και την ζωή σας αισθάνεστε για το 2023; </vt:lpstr>
      <vt:lpstr>Πόσο αισιόδοξος για την πορεία της χώρας και την ζωή σας αισθάνεστε για το 2023; (Ψηφοφόροι 2019) </vt:lpstr>
      <vt:lpstr>Πόσο αισιόδοξος για την πορεία της χώρας και την ζωή σας αισθάνεστε για το 2023; </vt:lpstr>
      <vt:lpstr>Ποιο πρόβλημα θεωρείτε πιο σοβαρό για την χώρα, σας ανησυχεί περισσότερο; </vt:lpstr>
      <vt:lpstr>Για τις όποιες αυξήσεις, ανατιμήσεις στην  ενέργεια και στα είδη κατανάλωσης, ποια πιστεύετε ότι  είναι η βασική αιτία; </vt:lpstr>
      <vt:lpstr>Για τις όποιες αυξήσεις, ανατιμήσεις στην  ενέργεια και στα είδη κατανάλωσης, ποια πιστεύετε ότι  είναι η βασική αιτία; (Ψηφοφόροι 2019)  </vt:lpstr>
      <vt:lpstr>Για τις όποιες αυξήσεις, ανατιμήσεις στην  ενέργεια και στα είδη κατανάλωσης, ποια πιστεύετε ότι  είναι η βασική αιτία; </vt:lpstr>
      <vt:lpstr>Πως κρίνετε την πρωτοβουλία για το καλάθι του νοικοκυριού;</vt:lpstr>
      <vt:lpstr>Πως κρίνετε την πρωτοβουλία για το καλάθι του νοικοκυριού; (Ψηφοφόροι 2019)</vt:lpstr>
      <vt:lpstr>Πως κρίνετε την πρωτοβουλία για το καλάθι του νοικοκυριού;</vt:lpstr>
      <vt:lpstr>Πως κρίνετε το νέο επίδομα στα νοικοκυριά για την αγορά τροφίμων που θα υλοποιηθεί;</vt:lpstr>
      <vt:lpstr>Πως κρίνετε το νέο επίδομα στα νοικοκυριά για την αγορά τροφίμων που θα υλοποιηθεί; (Ψηφοφόροι 2019)</vt:lpstr>
      <vt:lpstr>Πως κρίνετε το νέο επίδομα στα νοικοκυριά για την αγορά τροφίμων που θα υλοποιηθεί;</vt:lpstr>
      <vt:lpstr>Θεωρείτε ότι το νέο επίδομα για τα τρόφιμα είναι... </vt:lpstr>
      <vt:lpstr>Θεωρείτε ότι το νέο επίδομα για τα τρόφιμα είναι... (Ψηφοφόροι 2019) </vt:lpstr>
      <vt:lpstr>Θεωρείτε ότι το νέο επίδομα για τα τρόφιμα είναι... </vt:lpstr>
      <vt:lpstr>Πως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 νοικοκυριών </vt:lpstr>
      <vt:lpstr>Πως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 νοικοκυριών  (Ψηφοφόροι 2019)</vt:lpstr>
      <vt:lpstr>Πως αξιολογείτε τα μέτρα που έχει πάρει συνολικά η Κυβέρνηση όλους τους τελευταίους μήνες για την αντιμετώπιση συνολικά της ακρίβειας και την στήριξη των νοικοκυριών νοικοκυριών </vt:lpstr>
      <vt:lpstr>Εσείς προσωπικά πόσο επηρεάζεστε  από τις αυξήσεις των τιμών </vt:lpstr>
      <vt:lpstr>Εσείς προσωπικά πόσο επηρεάζεστε  από τις αυξήσεις των τιμών (Ψηφοφόροι 2019) </vt:lpstr>
      <vt:lpstr>Εσείς προσωπικά πόσο επηρεάζεστε  από τις αυξήσεις των τιμών </vt:lpstr>
      <vt:lpstr>Θεωρείτε ότι αν είχαμε Κυβέρνηση ΣΥΡΙΖΑ θα αντιμετώπιζε καλύτερα την ενεργειακή οικονομική κρίση, το κύμα ανατιμήσεων; </vt:lpstr>
      <vt:lpstr>Θεωρείτε ότι αν είχαμε Κυβέρνηση ΣΥΡΙΖΑ θα αντιμετώπιζε καλύτερα την ενεργειακή οικονομική κρίση, το κύμα ανατιμήσεων; (Ψηφοφόροι 2019) </vt:lpstr>
      <vt:lpstr>Θεωρείτε ότι αν είχαμε Κυβέρνηση ΣΥΡΙΖΑ θα αντιμετώπιζε καλύτερα την ενεργειακή οικονομική κρίση, το κύμα ανατιμήσεων; </vt:lpstr>
      <vt:lpstr>Ποιος πιστεύετε  ότι πλήττεται περισσότερο από την υπόθεση Καϊλή;</vt:lpstr>
      <vt:lpstr>Ποιος πιστεύετε  ότι πλήττεται περισσότερο από την υπόθεση Καϊλή; (Ψηφοφόροι 2019)</vt:lpstr>
      <vt:lpstr>Ποιος πιστεύετε  ότι πλήττεται περισσότερο από την υπόθεση Καϊλή;</vt:lpstr>
      <vt:lpstr>Θεωρείτε ότι ο χειρισμός του θέματος της Εύας Καϊλή από το ΠΑΣΟΚ ήταν ο ορθός ή όχι (την διέγραψε θεωρώντας ότι ήταν «δούρειος ίππος » της Ν.Δ. στο ΠΑΣΟΚ).</vt:lpstr>
      <vt:lpstr>Θεωρείτε ότι ο χειρισμός του θέματος της Εύας Καϊλή από το ΠΑΣΟΚ ήταν ο ορθός ή όχι (την διέγραψε θεωρώντας ότι ήταν «δούρειος ίππος » της Ν.Δ. στο ΠΑΣΟΚ) (Ψηφοφόροι 2019)</vt:lpstr>
      <vt:lpstr>Θεωρείτε ότι ο χειρισμός του θέματος της Εύας Καϊλή από το ΠΑΣΟΚ ήταν ο ορθός ή όχι (την διέγραψε θεωρώντας ότι ήταν «δούρειος ίππος » της Ν.Δ. στο ΠΑΣΟΚ)</vt:lpstr>
      <vt:lpstr>Πιστεύετε ότι έχει χειριστεί σωστά το θέμα των υποκλοπών... </vt:lpstr>
      <vt:lpstr>Πόσο ικανοποιημένος/η είστε από το συνολικό έργο της Κυβέρνησης μέχρι σήμερα;  </vt:lpstr>
      <vt:lpstr>Πόσο ικανοποιημένος/η είστε από το συνολικό έργο της Κυβέρνησης μέχρι σήμερα;  (Ψηφοφόροι 2019) </vt:lpstr>
      <vt:lpstr>Πόσο ικανοποιημένος/η είστε από το συνολικό έργο της Κυβέρνησης μέχρι σήμερα;  </vt:lpstr>
      <vt:lpstr>Πόσο ικανοποιημένος/η είστε από την αντιπολιτευτική πολιτική του ΣΥΡΙΖΑ μέχρι σήμερα; </vt:lpstr>
      <vt:lpstr>Πόσο ικανοποιημένος/η είστε από την αντιπολιτευτική πολιτική του ΣΥΡΙΖΑ μέχρι σήμερα; (Ψηφοφόροι 2019) </vt:lpstr>
      <vt:lpstr>Πόσο ικανοποιημένος/η είστε από την αντιπολιτευτική πολιτική του ΣΥΡΙΖΑ μέχρι σήμερα; </vt:lpstr>
      <vt:lpstr>Πόσο ικανοποιημένος είστε από την συνολική παρουσία και το έργο του Πρωθυπουργού Κυριάκου Μητσοτάκη; </vt:lpstr>
      <vt:lpstr>Πόσο ικανοποιημένος είστε από την συνολική παρουσία και το έργο του Πρωθυπουργού Κυριάκου Μητσοτάκη; (Ψηφοφόροι 2019) </vt:lpstr>
      <vt:lpstr>Πόσο ικανοποιημένος είστε από την συνολική παρουσία και το έργο του Πρωθυπουργού Κυριάκου Μητσοτάκη; </vt:lpstr>
      <vt:lpstr>Ποια η άποψή σας για τους Πολιτικούς αρχηγούς;</vt:lpstr>
      <vt:lpstr>Μεταξύ Μητσοτάκη - Τσίπρα ποιος πιστεύετε ότι...</vt:lpstr>
      <vt:lpstr>Ανάμεσα στον Κυριάκο Μητσοτάκη και τον Αλέξη Τσίπρα ποιον θεωρείτε καταλληλότερο για Πρωθυπουργό;</vt:lpstr>
      <vt:lpstr>Ανάμεσα στον Κυριάκο Μητσοτάκη και τον Αλέξη Τσίπρα ποιον θεωρείτε καταλληλότερο για Πρωθυπουργό; (Ψηφοφόροι 2019) </vt:lpstr>
      <vt:lpstr>Ανάμεσα στον Κυριάκο Μητσοτάκη και τον Αλέξη Τσίπρα ποιον θεωρείτε καταλληλότερο για Πρωθυπουργό;</vt:lpstr>
      <vt:lpstr>Τι Κυβέρνηση προτιμάτε να προκύψει από τις ερχόμενες βουλευτικές εκλογές; </vt:lpstr>
      <vt:lpstr>Τι Κυβέρνηση προτιμάτε να προκύψει από τις ερχόμενες βουλευτικές εκλογές;  (Ψηφοφόροι 2019) </vt:lpstr>
      <vt:lpstr>Τι Κυβέρνηση προτιμάτε να προκύψει από τις ερχόμενες βουλευτικές εκλογές; </vt:lpstr>
      <vt:lpstr>Ποιο κόμμα θα ψηφίσετε σίγουρα, ίσως το ψηφίσετε ή δεν θα το ψηφίζατε ποτέ;</vt:lpstr>
      <vt:lpstr>Ανεξάρτητα από ποιο κόμμα σκοπεύετε να ψηφίσετε ποιο κόμμα πιστεύετε ότι θα νικήσει στις ερχόμενες εκλογές ; </vt:lpstr>
      <vt:lpstr>Ανεξάρτητα από ποιο κόμμα σκοπεύετε να ψηφίσετε ποιο κόμμα πιστεύετε ότι θα νικήσει στις ερχόμενες εκλογές ; (Ψηφοφόροι 2019)  </vt:lpstr>
      <vt:lpstr>Ανεξάρτητα από ποιο κόμμα σκοπεύετε να ψηφίσετε ποιο κόμμα πιστεύετε ότι θα νικήσει στις ερχόμενες εκλογές ; </vt:lpstr>
      <vt:lpstr>Στις ερχόμενες Βουλευτικές εκλογές που θα πραγματοποιηθούν με απλή αναλογική, ποιο κόμμα θα ψηφίζατε;</vt:lpstr>
      <vt:lpstr>Στις ερχόμενες Βουλευτικές εκλογές που θα πραγματοποιηθούν με απλή αναλογική, ποιο κόμμα θα ψηφίζατε; </vt:lpstr>
      <vt:lpstr>Στις ερχόμενες Βουλευτικές εκλογές που θα πραγματοποιηθούν με απλή αναλογική, ποιο κόμμα θα ψηφίζατε; Επι των εγκύρων</vt:lpstr>
      <vt:lpstr>Κομματική προέλευση αναποφάσιστων με βάση την ψήφο τους το 2019</vt:lpstr>
      <vt:lpstr>Αν από τις εκλογές δεν προκύψει δυνατότητα σχηματισμού Κυβέρνησης και πάμε σε δεύτερες εκλογές, ποιο κόμμα είναι πιο πιθανό να ψηφίζατε;</vt:lpstr>
      <vt:lpstr>Αν από τις εκλογές δεν προκύψει δυνατότητα σχηματισμού Κυβέρνησης και πάμε σε δεύτερες εκλογές, ποιο κόμμα είναι πιο πιθανό να ψηφίζατε; Επι των εγκύρων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336</cp:revision>
  <dcterms:created xsi:type="dcterms:W3CDTF">2021-02-20T11:15:26Z</dcterms:created>
  <dcterms:modified xsi:type="dcterms:W3CDTF">2023-01-17T08:14:57Z</dcterms:modified>
</cp:coreProperties>
</file>