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</p:sldMasterIdLst>
  <p:sldIdLst>
    <p:sldId id="437" r:id="rId4"/>
    <p:sldId id="441" r:id="rId5"/>
    <p:sldId id="257" r:id="rId6"/>
    <p:sldId id="259" r:id="rId7"/>
    <p:sldId id="295" r:id="rId8"/>
    <p:sldId id="296" r:id="rId9"/>
    <p:sldId id="260" r:id="rId10"/>
    <p:sldId id="299" r:id="rId11"/>
    <p:sldId id="300" r:id="rId12"/>
    <p:sldId id="261" r:id="rId13"/>
    <p:sldId id="262" r:id="rId14"/>
    <p:sldId id="307" r:id="rId15"/>
    <p:sldId id="308" r:id="rId16"/>
    <p:sldId id="263" r:id="rId17"/>
    <p:sldId id="311" r:id="rId18"/>
    <p:sldId id="312" r:id="rId19"/>
    <p:sldId id="264" r:id="rId20"/>
    <p:sldId id="315" r:id="rId21"/>
    <p:sldId id="316" r:id="rId22"/>
    <p:sldId id="265" r:id="rId23"/>
    <p:sldId id="319" r:id="rId24"/>
    <p:sldId id="320" r:id="rId25"/>
    <p:sldId id="266" r:id="rId26"/>
    <p:sldId id="323" r:id="rId27"/>
    <p:sldId id="324" r:id="rId28"/>
    <p:sldId id="267" r:id="rId29"/>
    <p:sldId id="327" r:id="rId30"/>
    <p:sldId id="328" r:id="rId31"/>
    <p:sldId id="268" r:id="rId32"/>
    <p:sldId id="331" r:id="rId33"/>
    <p:sldId id="332" r:id="rId34"/>
    <p:sldId id="269" r:id="rId35"/>
    <p:sldId id="335" r:id="rId36"/>
    <p:sldId id="336" r:id="rId37"/>
    <p:sldId id="270" r:id="rId38"/>
    <p:sldId id="339" r:id="rId39"/>
    <p:sldId id="340" r:id="rId40"/>
    <p:sldId id="271" r:id="rId41"/>
    <p:sldId id="343" r:id="rId42"/>
    <p:sldId id="344" r:id="rId43"/>
    <p:sldId id="272" r:id="rId44"/>
    <p:sldId id="273" r:id="rId45"/>
    <p:sldId id="274" r:id="rId46"/>
    <p:sldId id="275" r:id="rId47"/>
    <p:sldId id="347" r:id="rId48"/>
    <p:sldId id="348" r:id="rId49"/>
    <p:sldId id="276" r:id="rId50"/>
    <p:sldId id="351" r:id="rId51"/>
    <p:sldId id="352" r:id="rId52"/>
    <p:sldId id="277" r:id="rId53"/>
    <p:sldId id="355" r:id="rId54"/>
    <p:sldId id="356" r:id="rId55"/>
    <p:sldId id="279" r:id="rId56"/>
    <p:sldId id="359" r:id="rId57"/>
    <p:sldId id="280" r:id="rId58"/>
    <p:sldId id="480" r:id="rId59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602" y="-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48%20-%20&#928;&#945;&#957;&#949;&#955;&#955;&#945;&#948;&#953;&#954;&#942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Sheet1!$A$5:$A$14</c:f>
              <c:strCache>
                <c:ptCount val="10"/>
                <c:pt idx="0">
                  <c:v>ΔΑ/ΔΓ</c:v>
                </c:pt>
                <c:pt idx="1">
                  <c:v>Πιθανές φυσικές καταστροφές</c:v>
                </c:pt>
                <c:pt idx="2">
                  <c:v>Εγκληματικότητα. Βία/ παραβατικότητα</c:v>
                </c:pt>
                <c:pt idx="3">
                  <c:v>Πανδημία</c:v>
                </c:pt>
                <c:pt idx="4">
                  <c:v>Οι υποκλοπές τηλεφωνικών συζητήσεων</c:v>
                </c:pt>
                <c:pt idx="5">
                  <c:v>Η Εξέλιξη του πολέμου στην Ουκρανία</c:v>
                </c:pt>
                <c:pt idx="6">
                  <c:v>Μεταναστευτικό</c:v>
                </c:pt>
                <c:pt idx="7">
                  <c:v>Εθνικά θέματα/ Ελληνοτουρκικά</c:v>
                </c:pt>
                <c:pt idx="8">
                  <c:v>Ενεργειακή κρίση- Αύξηση στα τιμολόγια ρεύματος</c:v>
                </c:pt>
                <c:pt idx="9">
                  <c:v>Ακρίβεια- Ανατιμήσεις- Πληθωρισμός</c:v>
                </c:pt>
              </c:strCache>
            </c:strRef>
          </c:cat>
          <c:val>
            <c:numRef>
              <c:f>Sheet1!$C$5:$C$14</c:f>
              <c:numCache>
                <c:formatCode>0.0</c:formatCode>
                <c:ptCount val="10"/>
                <c:pt idx="0">
                  <c:v>1.5146306738862421</c:v>
                </c:pt>
                <c:pt idx="1">
                  <c:v>0.44563479374906728</c:v>
                </c:pt>
                <c:pt idx="2">
                  <c:v>2.4344016689556311</c:v>
                </c:pt>
                <c:pt idx="3">
                  <c:v>2.4453052696534288</c:v>
                </c:pt>
                <c:pt idx="4">
                  <c:v>2.620129410001478</c:v>
                </c:pt>
                <c:pt idx="5">
                  <c:v>3.3357943722909642</c:v>
                </c:pt>
                <c:pt idx="6">
                  <c:v>3.5491726419239544</c:v>
                </c:pt>
                <c:pt idx="7">
                  <c:v>25.093274299457288</c:v>
                </c:pt>
                <c:pt idx="8">
                  <c:v>34.161457554626217</c:v>
                </c:pt>
                <c:pt idx="9">
                  <c:v>57.863408928012554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9A-4C9D-807C-B2FE7A8CBD13}"/>
            </c:ext>
          </c:extLst>
        </c:ser>
        <c:dLbls>
          <c:showVal val="1"/>
        </c:dLbls>
        <c:shape val="box"/>
        <c:axId val="70121728"/>
        <c:axId val="76111872"/>
        <c:axId val="0"/>
      </c:bar3DChart>
      <c:catAx>
        <c:axId val="7012172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76111872"/>
        <c:crosses val="autoZero"/>
        <c:auto val="1"/>
        <c:lblAlgn val="ctr"/>
        <c:lblOffset val="100"/>
      </c:catAx>
      <c:valAx>
        <c:axId val="76111872"/>
        <c:scaling>
          <c:orientation val="minMax"/>
        </c:scaling>
        <c:delete val="1"/>
        <c:axPos val="b"/>
        <c:numFmt formatCode="0.0" sourceLinked="1"/>
        <c:tickLblPos val="none"/>
        <c:crossAx val="70121728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Sheet1!$B$82:$B$84</c:f>
              <c:strCache>
                <c:ptCount val="3"/>
                <c:pt idx="0">
                  <c:v>Είναι κάτι πρωτόγνωρο</c:v>
                </c:pt>
                <c:pt idx="1">
                  <c:v>Έχουν γίνει παρακολουθήσεις Πολιτικών από Κυβερνήσεις όλων των κομμάτων</c:v>
                </c:pt>
                <c:pt idx="2">
                  <c:v>ΔΓ/ΔΑ</c:v>
                </c:pt>
              </c:strCache>
            </c:strRef>
          </c:cat>
          <c:val>
            <c:numRef>
              <c:f>Sheet1!$E$82:$E$84</c:f>
              <c:numCache>
                <c:formatCode>0.0</c:formatCode>
                <c:ptCount val="3"/>
                <c:pt idx="0">
                  <c:v>10.55348055564731</c:v>
                </c:pt>
                <c:pt idx="1">
                  <c:v>83.059365262833879</c:v>
                </c:pt>
                <c:pt idx="2">
                  <c:v>6.3871541815188229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8C-4C3E-8126-866E0001A411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Sheet1!$B$88:$B$92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Sheet1!$E$88:$E$92</c:f>
              <c:numCache>
                <c:formatCode>0.0</c:formatCode>
                <c:ptCount val="5"/>
                <c:pt idx="0">
                  <c:v>5.7924177150525873</c:v>
                </c:pt>
                <c:pt idx="1">
                  <c:v>13.209198519834009</c:v>
                </c:pt>
                <c:pt idx="2">
                  <c:v>23.55515451630686</c:v>
                </c:pt>
                <c:pt idx="3">
                  <c:v>50.41550828478313</c:v>
                </c:pt>
                <c:pt idx="4">
                  <c:v>7.0277209640234153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0F-4B67-AB8C-18F41F41A817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Sheet1!$B$96:$B$100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Sheet1!$E$96:$E$100</c:f>
              <c:numCache>
                <c:formatCode>0.0</c:formatCode>
                <c:ptCount val="5"/>
                <c:pt idx="0">
                  <c:v>17.600000000000001</c:v>
                </c:pt>
                <c:pt idx="1">
                  <c:v>19.399999999999999</c:v>
                </c:pt>
                <c:pt idx="2">
                  <c:v>11.8</c:v>
                </c:pt>
                <c:pt idx="3">
                  <c:v>48</c:v>
                </c:pt>
                <c:pt idx="4">
                  <c:v>3.1866738569443132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F-4171-822B-D0630D8CD5FE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Sheet1!$B$104:$B$108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Sheet1!$E$104:$E$108</c:f>
              <c:numCache>
                <c:formatCode>0.0</c:formatCode>
                <c:ptCount val="5"/>
                <c:pt idx="0">
                  <c:v>12.1</c:v>
                </c:pt>
                <c:pt idx="1">
                  <c:v>27.837927360859844</c:v>
                </c:pt>
                <c:pt idx="2">
                  <c:v>29.573366239937187</c:v>
                </c:pt>
                <c:pt idx="3">
                  <c:v>30.2</c:v>
                </c:pt>
                <c:pt idx="4">
                  <c:v>0.3578080811945436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6-4B3E-BE02-99853DE5C0CB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Sheet1!$B$112:$B$116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Sheet1!$E$112:$E$116</c:f>
              <c:numCache>
                <c:formatCode>0.0</c:formatCode>
                <c:ptCount val="5"/>
                <c:pt idx="0">
                  <c:v>17.399999999999999</c:v>
                </c:pt>
                <c:pt idx="1">
                  <c:v>25.1</c:v>
                </c:pt>
                <c:pt idx="2">
                  <c:v>23.3</c:v>
                </c:pt>
                <c:pt idx="3">
                  <c:v>33.5</c:v>
                </c:pt>
                <c:pt idx="4">
                  <c:v>0.71004038240870682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1B-4AF7-88A2-AFDDA6035CCF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/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Sheet1!$B$126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Sheet1!$A$127:$A$131</c:f>
              <c:strCache>
                <c:ptCount val="5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ΠΑΣΟΚ-ΚΙΝΑΛ</c:v>
                </c:pt>
                <c:pt idx="4">
                  <c:v>ΣΥΡΙΖΑ</c:v>
                </c:pt>
              </c:strCache>
            </c:strRef>
          </c:cat>
          <c:val>
            <c:numRef>
              <c:f>Sheet1!$B$127:$B$131</c:f>
              <c:numCache>
                <c:formatCode>0.0</c:formatCode>
                <c:ptCount val="5"/>
                <c:pt idx="0">
                  <c:v>1.6090338575463983</c:v>
                </c:pt>
                <c:pt idx="1">
                  <c:v>1.8232029430753598</c:v>
                </c:pt>
                <c:pt idx="2">
                  <c:v>1.6222139320318685</c:v>
                </c:pt>
                <c:pt idx="3">
                  <c:v>1.8940833653248763</c:v>
                </c:pt>
                <c:pt idx="4">
                  <c:v>3.6387953501243988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6E-4BD1-BA39-A443C551D2D8}"/>
            </c:ext>
          </c:extLst>
        </c:ser>
        <c:ser>
          <c:idx val="1"/>
          <c:order val="1"/>
          <c:tx>
            <c:strRef>
              <c:f>Sheet1!$C$126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Sheet1!$A$127:$A$131</c:f>
              <c:strCache>
                <c:ptCount val="5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ΠΑΣΟΚ-ΚΙΝΑΛ</c:v>
                </c:pt>
                <c:pt idx="4">
                  <c:v>ΣΥΡΙΖΑ</c:v>
                </c:pt>
              </c:strCache>
            </c:strRef>
          </c:cat>
          <c:val>
            <c:numRef>
              <c:f>Sheet1!$C$127:$C$131</c:f>
              <c:numCache>
                <c:formatCode>0.0</c:formatCode>
                <c:ptCount val="5"/>
                <c:pt idx="0">
                  <c:v>7.1483008202077087</c:v>
                </c:pt>
                <c:pt idx="1">
                  <c:v>7.1883948288942365</c:v>
                </c:pt>
                <c:pt idx="2">
                  <c:v>10.511196373229165</c:v>
                </c:pt>
                <c:pt idx="3">
                  <c:v>13.742243529381083</c:v>
                </c:pt>
                <c:pt idx="4">
                  <c:v>11.980620825617301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6E-4BD1-BA39-A443C551D2D8}"/>
            </c:ext>
          </c:extLst>
        </c:ser>
        <c:ser>
          <c:idx val="2"/>
          <c:order val="2"/>
          <c:tx>
            <c:strRef>
              <c:f>Sheet1!$D$126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Sheet1!$A$127:$A$131</c:f>
              <c:strCache>
                <c:ptCount val="5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ΠΑΣΟΚ-ΚΙΝΑΛ</c:v>
                </c:pt>
                <c:pt idx="4">
                  <c:v>ΣΥΡΙΖΑ</c:v>
                </c:pt>
              </c:strCache>
            </c:strRef>
          </c:cat>
          <c:val>
            <c:numRef>
              <c:f>Sheet1!$D$127:$D$131</c:f>
              <c:numCache>
                <c:formatCode>0.0</c:formatCode>
                <c:ptCount val="5"/>
                <c:pt idx="0">
                  <c:v>19.010525450577926</c:v>
                </c:pt>
                <c:pt idx="1">
                  <c:v>19.490783945971394</c:v>
                </c:pt>
                <c:pt idx="2">
                  <c:v>24.571346705311026</c:v>
                </c:pt>
                <c:pt idx="3">
                  <c:v>33.415026998775012</c:v>
                </c:pt>
                <c:pt idx="4">
                  <c:v>27.546722611674589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6E-4BD1-BA39-A443C551D2D8}"/>
            </c:ext>
          </c:extLst>
        </c:ser>
        <c:ser>
          <c:idx val="3"/>
          <c:order val="3"/>
          <c:tx>
            <c:strRef>
              <c:f>Sheet1!$E$126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Sheet1!$A$127:$A$131</c:f>
              <c:strCache>
                <c:ptCount val="5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ΠΑΣΟΚ-ΚΙΝΑΛ</c:v>
                </c:pt>
                <c:pt idx="4">
                  <c:v>ΣΥΡΙΖΑ</c:v>
                </c:pt>
              </c:strCache>
            </c:strRef>
          </c:cat>
          <c:val>
            <c:numRef>
              <c:f>Sheet1!$E$127:$E$131</c:f>
              <c:numCache>
                <c:formatCode>0.0</c:formatCode>
                <c:ptCount val="5"/>
                <c:pt idx="0">
                  <c:v>66.211136087043627</c:v>
                </c:pt>
                <c:pt idx="1">
                  <c:v>64.915441406249542</c:v>
                </c:pt>
                <c:pt idx="2">
                  <c:v>58.951428139661154</c:v>
                </c:pt>
                <c:pt idx="3">
                  <c:v>46.544017517004342</c:v>
                </c:pt>
                <c:pt idx="4">
                  <c:v>54.154379435860442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6E-4BD1-BA39-A443C551D2D8}"/>
            </c:ext>
          </c:extLst>
        </c:ser>
        <c:ser>
          <c:idx val="4"/>
          <c:order val="4"/>
          <c:tx>
            <c:strRef>
              <c:f>Sheet1!$F$126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Sheet1!$A$127:$A$131</c:f>
              <c:strCache>
                <c:ptCount val="5"/>
                <c:pt idx="0">
                  <c:v>ΜΕΡΑ 25</c:v>
                </c:pt>
                <c:pt idx="1">
                  <c:v>ΕΛΛΗΝΙΚΗ ΛΥΣΗ</c:v>
                </c:pt>
                <c:pt idx="2">
                  <c:v>ΚΚΕ</c:v>
                </c:pt>
                <c:pt idx="3">
                  <c:v>ΠΑΣΟΚ-ΚΙΝΑΛ</c:v>
                </c:pt>
                <c:pt idx="4">
                  <c:v>ΣΥΡΙΖΑ</c:v>
                </c:pt>
              </c:strCache>
            </c:strRef>
          </c:cat>
          <c:val>
            <c:numRef>
              <c:f>Sheet1!$F$127:$F$131</c:f>
              <c:numCache>
                <c:formatCode>0.0</c:formatCode>
                <c:ptCount val="5"/>
                <c:pt idx="0">
                  <c:v>6.0210037846243498</c:v>
                </c:pt>
                <c:pt idx="1">
                  <c:v>6.5821768758094477</c:v>
                </c:pt>
                <c:pt idx="2">
                  <c:v>4.343814849766769</c:v>
                </c:pt>
                <c:pt idx="3">
                  <c:v>4.4046285895146822</c:v>
                </c:pt>
                <c:pt idx="4">
                  <c:v>2.679481776723255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26E-4BD1-BA39-A443C551D2D8}"/>
            </c:ext>
          </c:extLst>
        </c:ser>
        <c:dLbls>
          <c:showVal val="1"/>
        </c:dLbls>
        <c:gapWidth val="95"/>
        <c:gapDepth val="95"/>
        <c:shape val="box"/>
        <c:axId val="83219968"/>
        <c:axId val="83221504"/>
        <c:axId val="0"/>
      </c:bar3DChart>
      <c:catAx>
        <c:axId val="83219968"/>
        <c:scaling>
          <c:orientation val="minMax"/>
        </c:scaling>
        <c:axPos val="l"/>
        <c:numFmt formatCode="General" sourceLinked="0"/>
        <c:majorTickMark val="none"/>
        <c:tickLblPos val="nextTo"/>
        <c:crossAx val="83221504"/>
        <c:crosses val="autoZero"/>
        <c:auto val="1"/>
        <c:lblAlgn val="ctr"/>
        <c:lblOffset val="100"/>
      </c:catAx>
      <c:valAx>
        <c:axId val="83221504"/>
        <c:scaling>
          <c:orientation val="minMax"/>
        </c:scaling>
        <c:delete val="1"/>
        <c:axPos val="b"/>
        <c:numFmt formatCode="0%" sourceLinked="1"/>
        <c:tickLblPos val="none"/>
        <c:crossAx val="8321996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400" b="1"/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Sheet1!$B$142</c:f>
              <c:strCache>
                <c:ptCount val="1"/>
                <c:pt idx="0">
                  <c:v>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Sheet1!$A$143:$A$148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Α.Τσίπρας</c:v>
                </c:pt>
                <c:pt idx="4">
                  <c:v>Ν.Ανδρουλάκης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Sheet1!$B$143:$B$148</c:f>
              <c:numCache>
                <c:formatCode>0.0</c:formatCode>
                <c:ptCount val="6"/>
                <c:pt idx="0">
                  <c:v>6.7685651598262115</c:v>
                </c:pt>
                <c:pt idx="1">
                  <c:v>7.1995894997896359</c:v>
                </c:pt>
                <c:pt idx="2">
                  <c:v>10.765488322690606</c:v>
                </c:pt>
                <c:pt idx="3">
                  <c:v>15.626649335900323</c:v>
                </c:pt>
                <c:pt idx="4">
                  <c:v>10.672122463920623</c:v>
                </c:pt>
                <c:pt idx="5">
                  <c:v>28.651441637298028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8-4B5C-8C47-450D6CD0D13F}"/>
            </c:ext>
          </c:extLst>
        </c:ser>
        <c:ser>
          <c:idx val="1"/>
          <c:order val="1"/>
          <c:tx>
            <c:strRef>
              <c:f>Sheet1!$C$142</c:f>
              <c:strCache>
                <c:ptCount val="1"/>
                <c:pt idx="0">
                  <c:v>ΜΑΛΛΟΝ 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Sheet1!$A$143:$A$148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Α.Τσίπρας</c:v>
                </c:pt>
                <c:pt idx="4">
                  <c:v>Ν.Ανδρουλάκης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Sheet1!$C$143:$C$148</c:f>
              <c:numCache>
                <c:formatCode>0.0</c:formatCode>
                <c:ptCount val="6"/>
                <c:pt idx="0">
                  <c:v>9.458666078397215</c:v>
                </c:pt>
                <c:pt idx="1">
                  <c:v>14.45013840864577</c:v>
                </c:pt>
                <c:pt idx="2">
                  <c:v>19.172475236389829</c:v>
                </c:pt>
                <c:pt idx="3">
                  <c:v>14.980629243136475</c:v>
                </c:pt>
                <c:pt idx="4">
                  <c:v>27.725479682268119</c:v>
                </c:pt>
                <c:pt idx="5">
                  <c:v>17.343920253821317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78-4B5C-8C47-450D6CD0D13F}"/>
            </c:ext>
          </c:extLst>
        </c:ser>
        <c:ser>
          <c:idx val="2"/>
          <c:order val="2"/>
          <c:tx>
            <c:strRef>
              <c:f>Sheet1!$D$142</c:f>
              <c:strCache>
                <c:ptCount val="1"/>
                <c:pt idx="0">
                  <c:v>ΜΑΛΛΟΝ 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Sheet1!$A$143:$A$148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Α.Τσίπρας</c:v>
                </c:pt>
                <c:pt idx="4">
                  <c:v>Ν.Ανδρουλάκης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Sheet1!$D$143:$D$148</c:f>
              <c:numCache>
                <c:formatCode>0.0</c:formatCode>
                <c:ptCount val="6"/>
                <c:pt idx="0">
                  <c:v>15.103110740055401</c:v>
                </c:pt>
                <c:pt idx="1">
                  <c:v>13.982689328042953</c:v>
                </c:pt>
                <c:pt idx="2">
                  <c:v>18.600091358769404</c:v>
                </c:pt>
                <c:pt idx="3">
                  <c:v>16.475387730965874</c:v>
                </c:pt>
                <c:pt idx="4">
                  <c:v>19.051440142757787</c:v>
                </c:pt>
                <c:pt idx="5">
                  <c:v>11.6742109874805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78-4B5C-8C47-450D6CD0D13F}"/>
            </c:ext>
          </c:extLst>
        </c:ser>
        <c:ser>
          <c:idx val="3"/>
          <c:order val="3"/>
          <c:tx>
            <c:strRef>
              <c:f>Sheet1!$E$142</c:f>
              <c:strCache>
                <c:ptCount val="1"/>
                <c:pt idx="0">
                  <c:v>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Sheet1!$A$143:$A$148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Α.Τσίπρας</c:v>
                </c:pt>
                <c:pt idx="4">
                  <c:v>Ν.Ανδρουλάκης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Sheet1!$E$143:$E$148</c:f>
              <c:numCache>
                <c:formatCode>0.0</c:formatCode>
                <c:ptCount val="6"/>
                <c:pt idx="0">
                  <c:v>62.76645225606503</c:v>
                </c:pt>
                <c:pt idx="1">
                  <c:v>60.313921190694025</c:v>
                </c:pt>
                <c:pt idx="2">
                  <c:v>44.027094613622758</c:v>
                </c:pt>
                <c:pt idx="3">
                  <c:v>51.247607931640552</c:v>
                </c:pt>
                <c:pt idx="4">
                  <c:v>33.663311577109312</c:v>
                </c:pt>
                <c:pt idx="5">
                  <c:v>41.17650295131817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678-4B5C-8C47-450D6CD0D13F}"/>
            </c:ext>
          </c:extLst>
        </c:ser>
        <c:ser>
          <c:idx val="4"/>
          <c:order val="4"/>
          <c:tx>
            <c:strRef>
              <c:f>Sheet1!$F$142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Sheet1!$A$143:$A$148</c:f>
              <c:strCache>
                <c:ptCount val="6"/>
                <c:pt idx="0">
                  <c:v>Κ. Βελόπουλος</c:v>
                </c:pt>
                <c:pt idx="1">
                  <c:v>Γ. Βαρουφάκης</c:v>
                </c:pt>
                <c:pt idx="2">
                  <c:v>Δ. Κουτσούμπας</c:v>
                </c:pt>
                <c:pt idx="3">
                  <c:v>Α.Τσίπρας</c:v>
                </c:pt>
                <c:pt idx="4">
                  <c:v>Ν.Ανδρουλάκης</c:v>
                </c:pt>
                <c:pt idx="5">
                  <c:v>Κ. Μητσοτάκης</c:v>
                </c:pt>
              </c:strCache>
            </c:strRef>
          </c:cat>
          <c:val>
            <c:numRef>
              <c:f>Sheet1!$F$143:$F$148</c:f>
              <c:numCache>
                <c:formatCode>0.0</c:formatCode>
                <c:ptCount val="6"/>
                <c:pt idx="0">
                  <c:v>5.9032057656561632</c:v>
                </c:pt>
                <c:pt idx="1">
                  <c:v>4.0536615728275969</c:v>
                </c:pt>
                <c:pt idx="2">
                  <c:v>7.4348504685273875</c:v>
                </c:pt>
                <c:pt idx="3">
                  <c:v>1.6697257583567433</c:v>
                </c:pt>
                <c:pt idx="4">
                  <c:v>8.8876461339441626</c:v>
                </c:pt>
                <c:pt idx="5">
                  <c:v>1.153924170081984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678-4B5C-8C47-450D6CD0D13F}"/>
            </c:ext>
          </c:extLst>
        </c:ser>
        <c:dLbls>
          <c:showVal val="1"/>
        </c:dLbls>
        <c:gapWidth val="95"/>
        <c:gapDepth val="95"/>
        <c:shape val="box"/>
        <c:axId val="83163392"/>
        <c:axId val="83247104"/>
        <c:axId val="0"/>
      </c:bar3DChart>
      <c:catAx>
        <c:axId val="83163392"/>
        <c:scaling>
          <c:orientation val="minMax"/>
        </c:scaling>
        <c:axPos val="l"/>
        <c:numFmt formatCode="General" sourceLinked="0"/>
        <c:majorTickMark val="none"/>
        <c:tickLblPos val="nextTo"/>
        <c:crossAx val="83247104"/>
        <c:crosses val="autoZero"/>
        <c:auto val="1"/>
        <c:lblAlgn val="ctr"/>
        <c:lblOffset val="100"/>
      </c:catAx>
      <c:valAx>
        <c:axId val="83247104"/>
        <c:scaling>
          <c:orientation val="minMax"/>
        </c:scaling>
        <c:delete val="1"/>
        <c:axPos val="b"/>
        <c:numFmt formatCode="0%" sourceLinked="1"/>
        <c:tickLblPos val="none"/>
        <c:crossAx val="8316339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100" b="1"/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Sheet1!$B$158</c:f>
              <c:strCache>
                <c:ptCount val="1"/>
                <c:pt idx="0">
                  <c:v>Κ. Μητσοτάκης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Sheet1!$A$159:$A$162</c:f>
              <c:strCache>
                <c:ptCount val="4"/>
                <c:pt idx="0">
                  <c:v>....ζητήματα θεσμών και διαφάνειας</c:v>
                </c:pt>
                <c:pt idx="1">
                  <c:v>...ζητήματα κοινωνικής πολιτικής και στήριξης των ασθενέστερων</c:v>
                </c:pt>
                <c:pt idx="2">
                  <c:v>...ζητήματα οικονομίας και ανάπτυξης</c:v>
                </c:pt>
                <c:pt idx="3">
                  <c:v>...ζητήματα εξωτερικής πολιτικής και ασφάλειας της χώρας</c:v>
                </c:pt>
              </c:strCache>
            </c:strRef>
          </c:cat>
          <c:val>
            <c:numRef>
              <c:f>Sheet1!$B$159:$B$162</c:f>
              <c:numCache>
                <c:formatCode>0.0</c:formatCode>
                <c:ptCount val="4"/>
                <c:pt idx="0">
                  <c:v>37.632718519653416</c:v>
                </c:pt>
                <c:pt idx="1">
                  <c:v>39.769881370465576</c:v>
                </c:pt>
                <c:pt idx="2">
                  <c:v>47.159100950444547</c:v>
                </c:pt>
                <c:pt idx="3">
                  <c:v>53.288409980455505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28-4D04-9E75-B889D0A11B9A}"/>
            </c:ext>
          </c:extLst>
        </c:ser>
        <c:ser>
          <c:idx val="1"/>
          <c:order val="1"/>
          <c:tx>
            <c:strRef>
              <c:f>Sheet1!$C$158</c:f>
              <c:strCache>
                <c:ptCount val="1"/>
                <c:pt idx="0">
                  <c:v>Α. Τσίπρας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Sheet1!$A$159:$A$162</c:f>
              <c:strCache>
                <c:ptCount val="4"/>
                <c:pt idx="0">
                  <c:v>....ζητήματα θεσμών και διαφάνειας</c:v>
                </c:pt>
                <c:pt idx="1">
                  <c:v>...ζητήματα κοινωνικής πολιτικής και στήριξης των ασθενέστερων</c:v>
                </c:pt>
                <c:pt idx="2">
                  <c:v>...ζητήματα οικονομίας και ανάπτυξης</c:v>
                </c:pt>
                <c:pt idx="3">
                  <c:v>...ζητήματα εξωτερικής πολιτικής και ασφάλειας της χώρας</c:v>
                </c:pt>
              </c:strCache>
            </c:strRef>
          </c:cat>
          <c:val>
            <c:numRef>
              <c:f>Sheet1!$C$159:$C$162</c:f>
              <c:numCache>
                <c:formatCode>0.0</c:formatCode>
                <c:ptCount val="4"/>
                <c:pt idx="0">
                  <c:v>26.87317876150523</c:v>
                </c:pt>
                <c:pt idx="1">
                  <c:v>35.190395315737362</c:v>
                </c:pt>
                <c:pt idx="2">
                  <c:v>22.530229239956924</c:v>
                </c:pt>
                <c:pt idx="3">
                  <c:v>21.12242566567803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28-4D04-9E75-B889D0A11B9A}"/>
            </c:ext>
          </c:extLst>
        </c:ser>
        <c:ser>
          <c:idx val="2"/>
          <c:order val="2"/>
          <c:tx>
            <c:strRef>
              <c:f>Sheet1!$D$158</c:f>
              <c:strCache>
                <c:ptCount val="1"/>
                <c:pt idx="0">
                  <c:v>Κανένας από τους δύο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Sheet1!$A$159:$A$162</c:f>
              <c:strCache>
                <c:ptCount val="4"/>
                <c:pt idx="0">
                  <c:v>....ζητήματα θεσμών και διαφάνειας</c:v>
                </c:pt>
                <c:pt idx="1">
                  <c:v>...ζητήματα κοινωνικής πολιτικής και στήριξης των ασθενέστερων</c:v>
                </c:pt>
                <c:pt idx="2">
                  <c:v>...ζητήματα οικονομίας και ανάπτυξης</c:v>
                </c:pt>
                <c:pt idx="3">
                  <c:v>...ζητήματα εξωτερικής πολιτικής και ασφάλειας της χώρας</c:v>
                </c:pt>
              </c:strCache>
            </c:strRef>
          </c:cat>
          <c:val>
            <c:numRef>
              <c:f>Sheet1!$D$159:$D$162</c:f>
              <c:numCache>
                <c:formatCode>0.0</c:formatCode>
                <c:ptCount val="4"/>
                <c:pt idx="0">
                  <c:v>30.316561968463287</c:v>
                </c:pt>
                <c:pt idx="1">
                  <c:v>22.66293766725488</c:v>
                </c:pt>
                <c:pt idx="2">
                  <c:v>27.567474745805548</c:v>
                </c:pt>
                <c:pt idx="3">
                  <c:v>22.942785354919337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E28-4D04-9E75-B889D0A11B9A}"/>
            </c:ext>
          </c:extLst>
        </c:ser>
        <c:ser>
          <c:idx val="3"/>
          <c:order val="3"/>
          <c:tx>
            <c:strRef>
              <c:f>Sheet1!$E$158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Sheet1!$A$159:$A$162</c:f>
              <c:strCache>
                <c:ptCount val="4"/>
                <c:pt idx="0">
                  <c:v>....ζητήματα θεσμών και διαφάνειας</c:v>
                </c:pt>
                <c:pt idx="1">
                  <c:v>...ζητήματα κοινωνικής πολιτικής και στήριξης των ασθενέστερων</c:v>
                </c:pt>
                <c:pt idx="2">
                  <c:v>...ζητήματα οικονομίας και ανάπτυξης</c:v>
                </c:pt>
                <c:pt idx="3">
                  <c:v>...ζητήματα εξωτερικής πολιτικής και ασφάλειας της χώρας</c:v>
                </c:pt>
              </c:strCache>
            </c:strRef>
          </c:cat>
          <c:val>
            <c:numRef>
              <c:f>Sheet1!$E$159:$E$162</c:f>
              <c:numCache>
                <c:formatCode>0.0</c:formatCode>
                <c:ptCount val="4"/>
                <c:pt idx="0">
                  <c:v>5.1775407503780846</c:v>
                </c:pt>
                <c:pt idx="1">
                  <c:v>2.3767856465421842</c:v>
                </c:pt>
                <c:pt idx="2">
                  <c:v>2.7431950637929727</c:v>
                </c:pt>
                <c:pt idx="3">
                  <c:v>2.6463789989471271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E28-4D04-9E75-B889D0A11B9A}"/>
            </c:ext>
          </c:extLst>
        </c:ser>
        <c:dLbls>
          <c:showVal val="1"/>
        </c:dLbls>
        <c:gapWidth val="95"/>
        <c:gapDepth val="95"/>
        <c:shape val="box"/>
        <c:axId val="83400192"/>
        <c:axId val="83401728"/>
        <c:axId val="0"/>
      </c:bar3DChart>
      <c:catAx>
        <c:axId val="83400192"/>
        <c:scaling>
          <c:orientation val="minMax"/>
        </c:scaling>
        <c:axPos val="l"/>
        <c:numFmt formatCode="General" sourceLinked="0"/>
        <c:majorTickMark val="none"/>
        <c:tickLblPos val="nextTo"/>
        <c:crossAx val="83401728"/>
        <c:crosses val="autoZero"/>
        <c:auto val="1"/>
        <c:lblAlgn val="ctr"/>
        <c:lblOffset val="100"/>
      </c:catAx>
      <c:valAx>
        <c:axId val="83401728"/>
        <c:scaling>
          <c:orientation val="minMax"/>
        </c:scaling>
        <c:delete val="1"/>
        <c:axPos val="b"/>
        <c:numFmt formatCode="0%" sourceLinked="1"/>
        <c:tickLblPos val="none"/>
        <c:crossAx val="8340019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400" b="1"/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9550342130987299E-2"/>
          <c:y val="2.5910928971410938E-2"/>
          <c:w val="0.9713261648745517"/>
          <c:h val="0.92215568047812146"/>
        </c:manualLayout>
      </c:layout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Sheet1!$B$169:$B$173</c:f>
              <c:strCache>
                <c:ptCount val="5"/>
                <c:pt idx="0">
                  <c:v>Κ. Μητσοτάκης</c:v>
                </c:pt>
                <c:pt idx="1">
                  <c:v>Α. Τσίπρας</c:v>
                </c:pt>
                <c:pt idx="2">
                  <c:v>Κανένας από τους δύο</c:v>
                </c:pt>
                <c:pt idx="3">
                  <c:v>Άλλον</c:v>
                </c:pt>
                <c:pt idx="4">
                  <c:v>ΔΓ/ΔΑ</c:v>
                </c:pt>
              </c:strCache>
            </c:strRef>
          </c:cat>
          <c:val>
            <c:numRef>
              <c:f>Sheet1!$E$169:$E$173</c:f>
              <c:numCache>
                <c:formatCode>0.0</c:formatCode>
                <c:ptCount val="5"/>
                <c:pt idx="0">
                  <c:v>44.609567707179963</c:v>
                </c:pt>
                <c:pt idx="1">
                  <c:v>25.261672478151645</c:v>
                </c:pt>
                <c:pt idx="2">
                  <c:v>27.653745549595019</c:v>
                </c:pt>
                <c:pt idx="3">
                  <c:v>0.82345806737496918</c:v>
                </c:pt>
                <c:pt idx="4">
                  <c:v>1.6515561976983955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3A-49D8-B3E8-B0FAA7A55E1A}"/>
            </c:ext>
          </c:extLst>
        </c:ser>
        <c:dLbls>
          <c:showVal val="1"/>
        </c:dLbls>
        <c:shape val="box"/>
        <c:axId val="83337216"/>
        <c:axId val="83338752"/>
        <c:axId val="0"/>
      </c:bar3DChart>
      <c:catAx>
        <c:axId val="8333721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83338752"/>
        <c:crosses val="autoZero"/>
        <c:auto val="1"/>
        <c:lblAlgn val="ctr"/>
        <c:lblOffset val="100"/>
      </c:catAx>
      <c:valAx>
        <c:axId val="83338752"/>
        <c:scaling>
          <c:orientation val="minMax"/>
        </c:scaling>
        <c:delete val="1"/>
        <c:axPos val="l"/>
        <c:numFmt formatCode="0.0" sourceLinked="1"/>
        <c:tickLblPos val="none"/>
        <c:crossAx val="83337216"/>
        <c:crosses val="autoZero"/>
        <c:crossBetween val="between"/>
      </c:valAx>
    </c:plotArea>
    <c:plotVisOnly val="1"/>
    <c:dispBlanksAs val="gap"/>
  </c:chart>
  <c:txPr>
    <a:bodyPr/>
    <a:lstStyle/>
    <a:p>
      <a:pPr>
        <a:defRPr b="0"/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Sheet1!$B$177:$B$179</c:f>
              <c:strCache>
                <c:ptCount val="3"/>
                <c:pt idx="0">
                  <c:v>Να γίνουν άμεσα πρόωρες</c:v>
                </c:pt>
                <c:pt idx="1">
                  <c:v>Να γίνουν στο τέλος της τετραετίας</c:v>
                </c:pt>
                <c:pt idx="2">
                  <c:v>ΔΓ/ΔΑ</c:v>
                </c:pt>
              </c:strCache>
            </c:strRef>
          </c:cat>
          <c:val>
            <c:numRef>
              <c:f>Sheet1!$E$177:$E$179</c:f>
              <c:numCache>
                <c:formatCode>0.0</c:formatCode>
                <c:ptCount val="3"/>
                <c:pt idx="0">
                  <c:v>25.39923887337812</c:v>
                </c:pt>
                <c:pt idx="1">
                  <c:v>66.455808977578172</c:v>
                </c:pt>
                <c:pt idx="2">
                  <c:v>8.1449521490436609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B2-4518-97C7-75315D98C90D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67A-4224-B03C-D578F0D580DE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7A-4224-B03C-D578F0D580DE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67A-4224-B03C-D578F0D580DE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7A-4224-B03C-D578F0D580DE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67A-4224-B03C-D578F0D580DE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Sheet1!$B$18:$B$22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Sheet1!$E$18:$E$22</c:f>
              <c:numCache>
                <c:formatCode>0.0</c:formatCode>
                <c:ptCount val="5"/>
                <c:pt idx="0">
                  <c:v>12.3</c:v>
                </c:pt>
                <c:pt idx="1">
                  <c:v>25.6</c:v>
                </c:pt>
                <c:pt idx="2">
                  <c:v>20.100000000000001</c:v>
                </c:pt>
                <c:pt idx="3">
                  <c:v>38</c:v>
                </c:pt>
                <c:pt idx="4">
                  <c:v>4.0383474576873191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15-447C-8EC4-48EE36E84B4A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836847007027378E-2"/>
          <c:y val="0.37262041101126087"/>
          <c:w val="0.92316315299297258"/>
          <c:h val="0.59793396045488978"/>
        </c:manualLayout>
      </c:layout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Sheet1!$B$183:$B$189</c:f>
              <c:strCache>
                <c:ptCount val="7"/>
                <c:pt idx="0">
                  <c:v>Αυτοδύναμη Ν.Δ.</c:v>
                </c:pt>
                <c:pt idx="1">
                  <c:v>Αυτοδύναμη ΣΥΡΙΖΑ</c:v>
                </c:pt>
                <c:pt idx="2">
                  <c:v>Κυβέρνηση συνεργασίας Ν.Δ.- ΠΑΣΟΚ</c:v>
                </c:pt>
                <c:pt idx="3">
                  <c:v>Κυβέρνηση συνεργασίας ΣΥΡΙΖΑ – ΠΑΣΟΚ</c:v>
                </c:pt>
                <c:pt idx="4">
                  <c:v>Κυβέρνηση τεχνοκρατών με στήριξη Ν.Δ- ΣΥΡΙΖΑ- ΠΑΣΟΚ ΚΙΝΑΛ</c:v>
                </c:pt>
                <c:pt idx="5">
                  <c:v>Άλλη</c:v>
                </c:pt>
                <c:pt idx="6">
                  <c:v>ΔΓ/ΔΑ</c:v>
                </c:pt>
              </c:strCache>
            </c:strRef>
          </c:cat>
          <c:val>
            <c:numRef>
              <c:f>Sheet1!$E$183:$E$189</c:f>
              <c:numCache>
                <c:formatCode>0.0</c:formatCode>
                <c:ptCount val="7"/>
                <c:pt idx="0">
                  <c:v>29.687641941736157</c:v>
                </c:pt>
                <c:pt idx="1">
                  <c:v>8.7322186869238418</c:v>
                </c:pt>
                <c:pt idx="2">
                  <c:v>8.0418363099942791</c:v>
                </c:pt>
                <c:pt idx="3">
                  <c:v>15.325785702716743</c:v>
                </c:pt>
                <c:pt idx="4">
                  <c:v>9.4105982776973871</c:v>
                </c:pt>
                <c:pt idx="5">
                  <c:v>12.116528460113827</c:v>
                </c:pt>
                <c:pt idx="6">
                  <c:v>16.685390620817749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20-4FC2-A749-90B869B7DAA5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Sheet1!$B$196:$B$206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ΆΛΛΟ</c:v>
                </c:pt>
                <c:pt idx="8">
                  <c:v>ΛΕΥΚΟ/ΑΚΥΡΟ</c:v>
                </c:pt>
                <c:pt idx="9">
                  <c:v>ΘΑ ΑΠΕΧΩ</c:v>
                </c:pt>
                <c:pt idx="10">
                  <c:v>ΔΕΝ ΕΧΩ ΑΠΟΦΑΣΙΣΕΙ</c:v>
                </c:pt>
              </c:strCache>
            </c:strRef>
          </c:cat>
          <c:val>
            <c:numRef>
              <c:f>Sheet1!$E$196:$E$206</c:f>
              <c:numCache>
                <c:formatCode>0.0</c:formatCode>
                <c:ptCount val="11"/>
                <c:pt idx="0">
                  <c:v>31.5</c:v>
                </c:pt>
                <c:pt idx="1">
                  <c:v>22.6</c:v>
                </c:pt>
                <c:pt idx="2">
                  <c:v>11.6</c:v>
                </c:pt>
                <c:pt idx="3">
                  <c:v>4.8</c:v>
                </c:pt>
                <c:pt idx="4">
                  <c:v>4.7</c:v>
                </c:pt>
                <c:pt idx="5">
                  <c:v>2.2000000000000002</c:v>
                </c:pt>
                <c:pt idx="6">
                  <c:v>1.9000000000000001</c:v>
                </c:pt>
                <c:pt idx="7">
                  <c:v>3</c:v>
                </c:pt>
                <c:pt idx="8">
                  <c:v>1</c:v>
                </c:pt>
                <c:pt idx="9">
                  <c:v>4.0999999999999996</c:v>
                </c:pt>
                <c:pt idx="10">
                  <c:v>12.6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D5-4405-9EC4-B9E67B104A18}"/>
            </c:ext>
          </c:extLst>
        </c:ser>
        <c:dLbls>
          <c:showVal val="1"/>
        </c:dLbls>
        <c:shape val="box"/>
        <c:axId val="83561088"/>
        <c:axId val="83575168"/>
        <c:axId val="0"/>
      </c:bar3DChart>
      <c:catAx>
        <c:axId val="835610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 b="1"/>
            </a:pPr>
            <a:endParaRPr lang="el-GR"/>
          </a:p>
        </c:txPr>
        <c:crossAx val="83575168"/>
        <c:crosses val="autoZero"/>
        <c:auto val="1"/>
        <c:lblAlgn val="ctr"/>
        <c:lblOffset val="100"/>
      </c:catAx>
      <c:valAx>
        <c:axId val="83575168"/>
        <c:scaling>
          <c:orientation val="minMax"/>
        </c:scaling>
        <c:delete val="1"/>
        <c:axPos val="l"/>
        <c:numFmt formatCode="0.0" sourceLinked="1"/>
        <c:tickLblPos val="none"/>
        <c:crossAx val="83561088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Sheet1!$B$211:$B$219</c:f>
              <c:strCache>
                <c:ptCount val="9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Κ.Κ.Ε.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ΕΛΛΗΝΕΣ ΕΘΝΙΚΟ ΚΟΜΜΑ</c:v>
                </c:pt>
                <c:pt idx="7">
                  <c:v>ΆΛΛΟ</c:v>
                </c:pt>
                <c:pt idx="8">
                  <c:v>ΔΕΝ ΕΧΩ ΑΠΟΦΑΣΙΣΕΙ</c:v>
                </c:pt>
              </c:strCache>
            </c:strRef>
          </c:cat>
          <c:val>
            <c:numRef>
              <c:f>Sheet1!$E$211:$E$219</c:f>
              <c:numCache>
                <c:formatCode>0.0</c:formatCode>
                <c:ptCount val="9"/>
                <c:pt idx="0">
                  <c:v>33.192834562697563</c:v>
                </c:pt>
                <c:pt idx="1">
                  <c:v>23.8145416227608</c:v>
                </c:pt>
                <c:pt idx="2">
                  <c:v>12.223393045310846</c:v>
                </c:pt>
                <c:pt idx="3">
                  <c:v>5.0579557428872466</c:v>
                </c:pt>
                <c:pt idx="4">
                  <c:v>4.9525816649104302</c:v>
                </c:pt>
                <c:pt idx="5">
                  <c:v>2.3182297154899887</c:v>
                </c:pt>
                <c:pt idx="6">
                  <c:v>2.0021074815595372</c:v>
                </c:pt>
                <c:pt idx="7">
                  <c:v>3.1612223393045307</c:v>
                </c:pt>
                <c:pt idx="8">
                  <c:v>13.27713382507903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8A-4FEA-8134-94B09F68627B}"/>
            </c:ext>
          </c:extLst>
        </c:ser>
        <c:dLbls>
          <c:showVal val="1"/>
        </c:dLbls>
        <c:shape val="box"/>
        <c:axId val="83715200"/>
        <c:axId val="83716736"/>
        <c:axId val="0"/>
      </c:bar3DChart>
      <c:catAx>
        <c:axId val="8371520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 b="1"/>
            </a:pPr>
            <a:endParaRPr lang="el-GR"/>
          </a:p>
        </c:txPr>
        <c:crossAx val="83716736"/>
        <c:crosses val="autoZero"/>
        <c:auto val="1"/>
        <c:lblAlgn val="ctr"/>
        <c:lblOffset val="100"/>
      </c:catAx>
      <c:valAx>
        <c:axId val="83716736"/>
        <c:scaling>
          <c:orientation val="minMax"/>
        </c:scaling>
        <c:delete val="1"/>
        <c:axPos val="l"/>
        <c:numFmt formatCode="0.0" sourceLinked="1"/>
        <c:tickLblPos val="none"/>
        <c:crossAx val="8371520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87F-4290-8301-D7D7B3886AFE}"/>
              </c:ext>
            </c:extLst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7F-4290-8301-D7D7B3886AFE}"/>
              </c:ext>
            </c:extLst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87F-4290-8301-D7D7B3886AFE}"/>
              </c:ext>
            </c:extLst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7F-4290-8301-D7D7B3886AFE}"/>
              </c:ext>
            </c:extLst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87F-4290-8301-D7D7B3886AFE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Sheet1!$B$26:$B$30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Sheet1!$E$26:$E$30</c:f>
              <c:numCache>
                <c:formatCode>0.0</c:formatCode>
                <c:ptCount val="5"/>
                <c:pt idx="0">
                  <c:v>27.482325311039894</c:v>
                </c:pt>
                <c:pt idx="1">
                  <c:v>22.480484295233026</c:v>
                </c:pt>
                <c:pt idx="2">
                  <c:v>17.094396955401493</c:v>
                </c:pt>
                <c:pt idx="3">
                  <c:v>32.128604313182166</c:v>
                </c:pt>
                <c:pt idx="4">
                  <c:v>0.8141891251433917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B0-47C2-9335-D92666978A6D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Sheet1!$B$34:$B$38</c:f>
              <c:strCache>
                <c:ptCount val="5"/>
                <c:pt idx="0">
                  <c:v>Όχι ιδιαίτερα</c:v>
                </c:pt>
                <c:pt idx="1">
                  <c:v>Μου δημιουργεί δυσκολίες αλλά ανταπεξέρχομαι</c:v>
                </c:pt>
                <c:pt idx="2">
                  <c:v>Αναγκάζομαι να περιορίσω βασικές ανάγκες</c:v>
                </c:pt>
                <c:pt idx="3">
                  <c:v>Δεν μπορώ να ανταποκριθώ</c:v>
                </c:pt>
                <c:pt idx="4">
                  <c:v>ΔΓ/ΔΑ</c:v>
                </c:pt>
              </c:strCache>
            </c:strRef>
          </c:cat>
          <c:val>
            <c:numRef>
              <c:f>Sheet1!$E$34:$E$38</c:f>
              <c:numCache>
                <c:formatCode>0.0</c:formatCode>
                <c:ptCount val="5"/>
                <c:pt idx="0">
                  <c:v>9.7433420212412027</c:v>
                </c:pt>
                <c:pt idx="1">
                  <c:v>31.732917524814347</c:v>
                </c:pt>
                <c:pt idx="2">
                  <c:v>44.604236328693752</c:v>
                </c:pt>
                <c:pt idx="3">
                  <c:v>13.769038261497585</c:v>
                </c:pt>
                <c:pt idx="4">
                  <c:v>0.1504658637531131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54-4CD2-90C3-42524F9915CB}"/>
            </c:ext>
          </c:extLst>
        </c:ser>
        <c:dLbls>
          <c:showPercent val="1"/>
        </c:dLbls>
      </c:pie3DChart>
    </c:plotArea>
    <c:legend>
      <c:legendPos val="t"/>
      <c:spPr>
        <a:solidFill>
          <a:schemeClr val="accent1"/>
        </a:solidFill>
      </c:spPr>
      <c:txPr>
        <a:bodyPr/>
        <a:lstStyle/>
        <a:p>
          <a:pPr rtl="0">
            <a:defRPr sz="1400" b="1">
              <a:solidFill>
                <a:schemeClr val="bg1"/>
              </a:solidFill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Sheet1!$B$42:$B$46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Sheet1!$E$42:$E$46</c:f>
              <c:numCache>
                <c:formatCode>0.0</c:formatCode>
                <c:ptCount val="5"/>
                <c:pt idx="0">
                  <c:v>8.6142261563398339</c:v>
                </c:pt>
                <c:pt idx="1">
                  <c:v>12.781750045309025</c:v>
                </c:pt>
                <c:pt idx="2">
                  <c:v>14.378839373084181</c:v>
                </c:pt>
                <c:pt idx="3">
                  <c:v>57.273283145211764</c:v>
                </c:pt>
                <c:pt idx="4">
                  <c:v>6.951901280055198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8-44AC-85D6-A1473C733D6E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Sheet1!$B$50:$B$54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Sheet1!$E$50:$E$54</c:f>
              <c:numCache>
                <c:formatCode>0.0</c:formatCode>
                <c:ptCount val="5"/>
                <c:pt idx="0">
                  <c:v>12.3</c:v>
                </c:pt>
                <c:pt idx="1">
                  <c:v>26.3</c:v>
                </c:pt>
                <c:pt idx="2">
                  <c:v>18.7</c:v>
                </c:pt>
                <c:pt idx="3">
                  <c:v>31.9</c:v>
                </c:pt>
                <c:pt idx="4">
                  <c:v>10.8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F2-4D21-8747-754F0DFE7EBF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Sheet1!$B$58:$B$62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Sheet1!$E$58:$E$62</c:f>
              <c:numCache>
                <c:formatCode>0.0</c:formatCode>
                <c:ptCount val="5"/>
                <c:pt idx="0">
                  <c:v>30.268352994655814</c:v>
                </c:pt>
                <c:pt idx="1">
                  <c:v>28.95948184179662</c:v>
                </c:pt>
                <c:pt idx="2">
                  <c:v>23.691684474481473</c:v>
                </c:pt>
                <c:pt idx="3">
                  <c:v>16.446130500386548</c:v>
                </c:pt>
                <c:pt idx="4">
                  <c:v>0.63435018867953641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FB-4127-96E6-08F51A2600EB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Sheet1!$B$66:$B$70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Sheet1!$E$66:$E$70</c:f>
              <c:numCache>
                <c:formatCode>0.0</c:formatCode>
                <c:ptCount val="5"/>
                <c:pt idx="0">
                  <c:v>35.922832278426071</c:v>
                </c:pt>
                <c:pt idx="1">
                  <c:v>17.140777282694852</c:v>
                </c:pt>
                <c:pt idx="2">
                  <c:v>13.804358099447668</c:v>
                </c:pt>
                <c:pt idx="3">
                  <c:v>27.856414844326959</c:v>
                </c:pt>
                <c:pt idx="4">
                  <c:v>5.2756174951044672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17-431B-A756-17578E70F3CB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Sheet1!$B$74:$B$78</c:f>
              <c:strCache>
                <c:ptCount val="5"/>
                <c:pt idx="0">
                  <c:v>ΘΕΤΙΚΑ</c:v>
                </c:pt>
                <c:pt idx="1">
                  <c:v>ΜΑΛΛΟΝ ΘΕΤΙΚΑ</c:v>
                </c:pt>
                <c:pt idx="2">
                  <c:v>ΜΑΛΛΟΝ ΑΡΝΗΤΙΚΑ</c:v>
                </c:pt>
                <c:pt idx="3">
                  <c:v>ΑΡΝΗΤΙΚΑ</c:v>
                </c:pt>
                <c:pt idx="4">
                  <c:v>ΔΓ/ΔΑ</c:v>
                </c:pt>
              </c:strCache>
            </c:strRef>
          </c:cat>
          <c:val>
            <c:numRef>
              <c:f>Sheet1!$E$74:$E$78</c:f>
              <c:numCache>
                <c:formatCode>0.0</c:formatCode>
                <c:ptCount val="5"/>
                <c:pt idx="0">
                  <c:v>15.5</c:v>
                </c:pt>
                <c:pt idx="1">
                  <c:v>14.4</c:v>
                </c:pt>
                <c:pt idx="2">
                  <c:v>15.9</c:v>
                </c:pt>
                <c:pt idx="3">
                  <c:v>43.1</c:v>
                </c:pt>
                <c:pt idx="4">
                  <c:v>11.1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43-409E-AB1B-0EC9E15AE4B5}"/>
            </c:ext>
          </c:extLst>
        </c:ser>
        <c:dLbls>
          <c:showPercent val="1"/>
        </c:dLbls>
      </c:pie3DChart>
    </c:plotArea>
    <c:legend>
      <c:legendPos val="t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400" b="1"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0569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89461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434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1790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94172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82643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35635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229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10186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8725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8260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9/16/2022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85223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61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784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3201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252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984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680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16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190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9130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8474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15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 smtClean="0"/>
              <a:pPr>
                <a:defRPr/>
              </a:pPr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EA7B-2213-4F66-9C86-3D7BFA39177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xmlns="" val="102379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46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4.png"/><Relationship Id="rId4" Type="http://schemas.openxmlformats.org/officeDocument/2006/relationships/image" Target="../media/image9.jpeg"/><Relationship Id="rId9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4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jpeg"/><Relationship Id="rId10" Type="http://schemas.openxmlformats.org/officeDocument/2006/relationships/image" Target="../media/image22.png"/><Relationship Id="rId4" Type="http://schemas.openxmlformats.org/officeDocument/2006/relationships/image" Target="../media/image17.svg"/><Relationship Id="rId9" Type="http://schemas.openxmlformats.org/officeDocument/2006/relationships/image" Target="../media/image2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4.png"/><Relationship Id="rId7" Type="http://schemas.openxmlformats.org/officeDocument/2006/relationships/image" Target="../media/image19.png"/><Relationship Id="rId12" Type="http://schemas.openxmlformats.org/officeDocument/2006/relationships/image" Target="../media/image26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3.pn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6831" y="4597401"/>
            <a:ext cx="3917966" cy="1371600"/>
          </a:xfrm>
        </p:spPr>
        <p:txBody>
          <a:bodyPr anchor="b">
            <a:normAutofit fontScale="90000"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l-GR" altLang="el-GR" sz="41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l-GR" altLang="el-GR" sz="41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l-GR" altLang="el-GR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ΣΕΠΤΕΜΒΡΙΟΣ  2022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3182" y="641261"/>
            <a:ext cx="4329018" cy="130319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l-GR" altLang="en-US" sz="2400" b="1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ΠΑΝΕΛΛΑΔΙΚΗ ΠΟΛΙΤΙΚΗ   ΕΡΕΥΝΑ</a:t>
            </a:r>
          </a:p>
          <a:p>
            <a:pPr eaLnBrk="1" hangingPunct="1"/>
            <a: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  <a:t/>
            </a:r>
            <a:br>
              <a:rPr lang="el-GR" altLang="en-US" sz="2400" b="1" dirty="0">
                <a:solidFill>
                  <a:srgbClr val="FFFFFF"/>
                </a:solidFill>
                <a:ea typeface="+mj-ea"/>
                <a:cs typeface="+mj-cs"/>
              </a:rPr>
            </a:br>
            <a:endParaRPr lang="en-US" altLang="en-US" sz="2400" dirty="0">
              <a:solidFill>
                <a:srgbClr val="FFFFFF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02" r="12457" b="-1"/>
          <a:stretch/>
        </p:blipFill>
        <p:spPr bwMode="auto">
          <a:xfrm>
            <a:off x="3403601" y="1944458"/>
            <a:ext cx="3797300" cy="171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CA6E3AA4-5D84-FD94-96CE-70C594A038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0975" y="39068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xmlns="" id="{275191C0-BB67-54AB-CAA8-3139895BEC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13375" y="4059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xmlns="" id="{8E9E3DA3-2559-30E8-D01A-17EEC27CC5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5775" y="42116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0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Εσείς προσωπικά πόσο επηρεάζεστε  από τις αυξήσεις των τιμών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501396"/>
              </p:ext>
            </p:extLst>
          </p:nvPr>
        </p:nvGraphicFramePr>
        <p:xfrm>
          <a:off x="541338" y="1371600"/>
          <a:ext cx="9744075" cy="58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6543277F-6612-D180-A2A1-583F1E5CD7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38223A7-5E0B-3F32-878B-851C228B8B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281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Θεωρείτε ότι αν είχαμε Κυβέρνηση ΣΥΡΙΖΑ θα αντιμετώπιζε καλύτερα την ενεργειακή οικονομική κρίση, το κύμα ανατιμήσεων;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4881310"/>
              </p:ext>
            </p:extLst>
          </p:nvPr>
        </p:nvGraphicFramePr>
        <p:xfrm>
          <a:off x="541338" y="2057400"/>
          <a:ext cx="9744075" cy="51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7D5FD90F-4257-7764-7322-569C65B28E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63A16F-D4A0-D1EB-80EA-3B97293E4B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73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Θεωρείτε ότι αν είχαμε Κυβέρνηση ΣΥΡΙΖΑ θα αντιμετώπιζε καλύτερα την ενεργειακή οικονομική κρίση, το κύμα ανατιμήσεων;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7332200"/>
              </p:ext>
            </p:extLst>
          </p:nvPr>
        </p:nvGraphicFramePr>
        <p:xfrm>
          <a:off x="541338" y="2235200"/>
          <a:ext cx="9744072" cy="41656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968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αν είχαμε Κυβέρνηση ΣΥΡΙΖΑ θα αντιμετώπιζε καλύτερα την ενεργειακή οικονομική κρίση, το κύμα ανατιμήσεων;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7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68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68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8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68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68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68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21,4%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3B5D91AA-BC2E-7063-7AE9-A15BDCE4D56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6B1007-2AE5-75D1-02D8-7CBDFFB50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7707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059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Θεωρείτε ότι αν είχαμε Κυβέρνηση ΣΥΡΙΖΑ θα αντιμετώπιζε καλύτερα την ενεργειακή οικονομική κρίση, το κύμα ανατιμήσεων;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1001130"/>
              </p:ext>
            </p:extLst>
          </p:nvPr>
        </p:nvGraphicFramePr>
        <p:xfrm>
          <a:off x="541338" y="2476500"/>
          <a:ext cx="9744072" cy="443471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3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αν είχαμε Κυβέρνηση ΣΥΡΙΖΑ θα αντιμετώπιζε καλύτερα την ενεργειακή οικονομική κρίση, το κύμα ανατιμήσεων;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269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3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1F4EC1D-A3B8-6693-7334-642D21A7B4F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D1385DC-099F-4FC0-361D-67418533A5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28889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3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ικανοποιημένος/η είστε από τις εξαγγελίες του Πρωθυπουργού στην Διεθνή Έκθεση Θεσσαλονίκης;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7818515"/>
              </p:ext>
            </p:extLst>
          </p:nvPr>
        </p:nvGraphicFramePr>
        <p:xfrm>
          <a:off x="541338" y="1803400"/>
          <a:ext cx="9744075" cy="544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A52A642C-DD8A-A62A-B6A7-A5D7B3F741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8087C05-B4F5-9153-9C51-E1482C75CF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72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ικανοποιημένος/η είστε από τις εξαγγελίες του Πρωθυπουργού στην Διεθνή Έκθεση Θεσσαλονίκης;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3552199"/>
              </p:ext>
            </p:extLst>
          </p:nvPr>
        </p:nvGraphicFramePr>
        <p:xfrm>
          <a:off x="541338" y="2540000"/>
          <a:ext cx="9744072" cy="4635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831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ικανοποιημένος/η είστε από τις εξαγγελίες του Πρωθυπουργού στην Διεθνή Έκθεση Θεσσαλονίκης;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3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31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31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31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31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831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831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25,0%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6D3B0ED7-DA5E-A640-6A25-8F46B5EF87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416800"/>
            <a:ext cx="2277987" cy="3937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959DADC-80E5-D688-725A-C394BD5885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8016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027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ικανοποιημένος/η είστε από τις εξαγγελίες του Πρωθυπουργού στην Διεθνή Έκθεση Θεσσαλονίκης;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9143509"/>
              </p:ext>
            </p:extLst>
          </p:nvPr>
        </p:nvGraphicFramePr>
        <p:xfrm>
          <a:off x="541338" y="2311400"/>
          <a:ext cx="9744072" cy="408939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172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ικανοποιημένος/η είστε από τις εξαγγελίες του Πρωθυπουργού στην Διεθνή Έκθεση Θεσσαλονίκης;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05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6679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17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13,3%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3C8DD3F2-5D42-6AE4-8DB1-5833F92993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277096"/>
            <a:ext cx="2277987" cy="41064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4BA0BC0-2DC3-2653-BCCE-4AA36B7A7B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68267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5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ανήσυχος/η είστε για την πιθανότητα μιας επιθετικής ενέργειας της Τουρκίας εις βάρος της χώρας, κάποιου θερμού επεισοδίου;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4723718"/>
              </p:ext>
            </p:extLst>
          </p:nvPr>
        </p:nvGraphicFramePr>
        <p:xfrm>
          <a:off x="541338" y="1905000"/>
          <a:ext cx="9744075" cy="534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78B2FD00-7408-C8A3-37BD-70478AE749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F8752EA-555F-9EF5-8CF7-A685289D1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79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ανήσυχος/η είστε για την πιθανότητα μιας επιθετικής ενέργειας της Τουρκίας εις βάρος της χώρας, κάποιου θερμού επεισοδίου;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6826089"/>
              </p:ext>
            </p:extLst>
          </p:nvPr>
        </p:nvGraphicFramePr>
        <p:xfrm>
          <a:off x="541338" y="2489200"/>
          <a:ext cx="9744072" cy="425450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3077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ανήσυχος/η είστε για την πιθανότητα μιας επιθετικής ενέργειας της Τουρκίας εις βάρος της χώρας, κάποιου θερμού επεισοδίου;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0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7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7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7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7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07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07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41E619D7-5D09-3182-0BC5-6E9A6303F2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59414FA-5547-3D33-F02C-F8BB4A5100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57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3329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ανήσυχος/η είστε για την πιθανότητα μιας επιθετικής ενέργειας της Τουρκίας εις βάρος της χώρας, κάποιου θερμού επεισοδίου;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8392855"/>
              </p:ext>
            </p:extLst>
          </p:nvPr>
        </p:nvGraphicFramePr>
        <p:xfrm>
          <a:off x="541338" y="2387600"/>
          <a:ext cx="9744072" cy="4376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50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ανήσυχος/η είστε για την πιθανότητα μιας επιθετικής ενέργειας της Τουρκίας εις βάρος της χώρας, κάποιου θερμού επεισοδίου;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2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0ED9F651-9548-507C-175E-2A817122FE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AAF3C83-BC2A-E83A-3C5F-2E458A9EAE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688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10826747" cy="188348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7206560" cy="188348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206554" y="-1"/>
            <a:ext cx="3620193" cy="188348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7912" y="-1"/>
            <a:ext cx="10418834" cy="189140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08" y="348741"/>
            <a:ext cx="8787811" cy="12238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altLang="en-US" sz="41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Ταυτότητα Έρευνας</a:t>
            </a: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99" y="2044700"/>
            <a:ext cx="10210801" cy="5372100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defTabSz="914400"/>
            <a:endParaRPr lang="en-US" altLang="en-US" sz="800" dirty="0"/>
          </a:p>
          <a:p>
            <a:pPr indent="-228600" defTabSz="914400"/>
            <a:r>
              <a:rPr lang="en-US" altLang="en-US" sz="1200" b="1" dirty="0"/>
              <a:t>Η </a:t>
            </a:r>
            <a:r>
              <a:rPr lang="en-US" altLang="en-US" sz="1200" b="1" dirty="0" err="1"/>
              <a:t>Έρευν</a:t>
            </a:r>
            <a:r>
              <a:rPr lang="en-US" altLang="en-US" sz="1200" b="1" dirty="0"/>
              <a:t>α πραγματοποιήθηκε από την Opinion Poll Ε.Π.Ε – Αριθμός Μητρώου Ε.Σ.Ρ. 49.</a:t>
            </a:r>
          </a:p>
          <a:p>
            <a:pPr indent="-228600" defTabSz="914400"/>
            <a:r>
              <a:rPr lang="en-US" altLang="en-US" sz="1200" b="1" dirty="0"/>
              <a:t>ΕΝΤΟΛΕΑΣ: </a:t>
            </a:r>
          </a:p>
          <a:p>
            <a:pPr indent="-228600" defTabSz="914400"/>
            <a:r>
              <a:rPr lang="en-US" altLang="en-US" sz="1200" b="1" dirty="0"/>
              <a:t> ΕΞΕΤΑΖΟΜΕΝΟΣ ΠΛΗΘΥΣΜΟΣ: </a:t>
            </a:r>
            <a:r>
              <a:rPr lang="en-US" altLang="en-US" sz="1200" b="1" i="1" dirty="0" err="1"/>
              <a:t>Ηλικί</a:t>
            </a:r>
            <a:r>
              <a:rPr lang="en-US" altLang="en-US" sz="1200" b="1" i="1" dirty="0"/>
              <a:t>ας άνω των 17, με δικαίωμα    ψήφου</a:t>
            </a:r>
          </a:p>
          <a:p>
            <a:pPr marL="260147" indent="-228600" defTabSz="914400"/>
            <a:r>
              <a:rPr lang="en-US" altLang="en-US" sz="1200" b="1" i="1" dirty="0"/>
              <a:t>ΜΕΓΕΘΟΣ ΔΕΙΓΜΑΤΟΣ:   1.00</a:t>
            </a:r>
            <a:r>
              <a:rPr lang="el-GR" altLang="en-US" sz="1200" b="1" i="1" dirty="0"/>
              <a:t>4</a:t>
            </a:r>
            <a:r>
              <a:rPr lang="en-US" altLang="en-US" sz="1200" b="1" i="1" dirty="0"/>
              <a:t>  </a:t>
            </a:r>
            <a:r>
              <a:rPr lang="en-US" altLang="en-US" sz="1200" b="1" i="1" dirty="0" err="1"/>
              <a:t>Νοικοκυριά</a:t>
            </a:r>
            <a:endParaRPr lang="en-US" altLang="en-US" sz="1200" b="1" i="1" dirty="0"/>
          </a:p>
          <a:p>
            <a:pPr marL="260147" indent="-228600" defTabSz="914400"/>
            <a:r>
              <a:rPr lang="en-US" altLang="en-US" sz="1200" b="1" dirty="0"/>
              <a:t>ΧΡΟΝΙΚΟ ΔΙΑΣΤΗΜΑ: από </a:t>
            </a:r>
            <a:r>
              <a:rPr lang="el-GR" altLang="en-US" sz="1200" b="1" dirty="0"/>
              <a:t>12 Σεπτεμβρίου 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έως</a:t>
            </a:r>
            <a:r>
              <a:rPr lang="en-US" altLang="en-US" sz="1200" b="1" dirty="0"/>
              <a:t> </a:t>
            </a:r>
            <a:r>
              <a:rPr lang="el-GR" altLang="en-US" sz="1200" b="1" dirty="0"/>
              <a:t>14  Σεπτεμβρίου </a:t>
            </a:r>
            <a:r>
              <a:rPr lang="en-US" altLang="en-US" sz="1200" b="1" dirty="0"/>
              <a:t>    2022</a:t>
            </a:r>
          </a:p>
          <a:p>
            <a:pPr marL="260147" indent="-228600" defTabSz="914400"/>
            <a:r>
              <a:rPr lang="en-US" altLang="en-US" sz="1200" b="1" dirty="0"/>
              <a:t>ΠΕΡΙΟΧΗ ΔΙΕΞΑΓΩΓΗΣ: Πα</a:t>
            </a:r>
            <a:r>
              <a:rPr lang="en-US" altLang="en-US" sz="1200" b="1" dirty="0" err="1"/>
              <a:t>νελλ</a:t>
            </a:r>
            <a:r>
              <a:rPr lang="en-US" altLang="en-US" sz="1200" b="1" dirty="0"/>
              <a:t>αδική κάλυψη</a:t>
            </a:r>
          </a:p>
          <a:p>
            <a:pPr marL="260147" indent="-228600" defTabSz="914400"/>
            <a:r>
              <a:rPr lang="en-US" altLang="en-US" sz="1200" b="1" dirty="0"/>
              <a:t>ΜΕΘΟΔΟΣ ΔΕΙΓΜΑΤΟΛΗΨΙΑΣ: </a:t>
            </a:r>
            <a:r>
              <a:rPr lang="en-US" altLang="en-US" sz="1200" b="1" dirty="0" err="1"/>
              <a:t>Πολυστ</a:t>
            </a:r>
            <a:r>
              <a:rPr lang="en-US" altLang="en-US" sz="12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/>
            <a:r>
              <a:rPr lang="en-US" altLang="en-US" sz="1200" b="1" dirty="0"/>
              <a:t>ΜΕΘΟΔΟΣ ΣΥΛΛΟΓΗΣ ΣΤΟΙΧΕΙΩΝ: </a:t>
            </a:r>
            <a:r>
              <a:rPr lang="en-US" altLang="en-US" sz="1200" b="1" dirty="0" err="1"/>
              <a:t>Τηλεφωνικές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συνεντεύξεις</a:t>
            </a:r>
            <a:r>
              <a:rPr lang="en-US" altLang="en-US" sz="1200" b="1" dirty="0"/>
              <a:t> β</a:t>
            </a:r>
            <a:r>
              <a:rPr lang="en-US" altLang="en-US" sz="1200" b="1" dirty="0" err="1"/>
              <a:t>άσει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ηλεκτρονικού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ερωτημ</a:t>
            </a:r>
            <a:r>
              <a:rPr lang="en-US" altLang="en-US" sz="1200" b="1" dirty="0"/>
              <a:t>ατολογίου (CATI).</a:t>
            </a:r>
          </a:p>
          <a:p>
            <a:pPr marL="260147" indent="-228600" defTabSz="914400"/>
            <a:r>
              <a:rPr lang="en-US" altLang="en-US" sz="1200" b="1" dirty="0"/>
              <a:t> ΣΤΑΘΜΙΣΗ: </a:t>
            </a:r>
            <a:r>
              <a:rPr lang="en-US" altLang="en-US" sz="1200" b="1" dirty="0" err="1"/>
              <a:t>Έγινε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στάθμιση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με</a:t>
            </a:r>
            <a:r>
              <a:rPr lang="en-US" altLang="en-US" sz="1200" b="1" dirty="0"/>
              <a:t> β</a:t>
            </a:r>
            <a:r>
              <a:rPr lang="en-US" altLang="en-US" sz="1200" b="1" dirty="0" err="1"/>
              <a:t>άση</a:t>
            </a:r>
            <a:r>
              <a:rPr lang="en-US" altLang="en-US" sz="1200" b="1" dirty="0"/>
              <a:t> τα απ</a:t>
            </a:r>
            <a:r>
              <a:rPr lang="en-US" altLang="en-US" sz="1200" b="1" dirty="0" err="1"/>
              <a:t>οτελέσμ</a:t>
            </a:r>
            <a:r>
              <a:rPr lang="en-US" altLang="en-US" sz="1200" b="1" dirty="0"/>
              <a:t>ατα των  βουλευτικών εκλογών του  Ιουλίου 2019. </a:t>
            </a:r>
          </a:p>
          <a:p>
            <a:pPr marL="260147" indent="-228600" defTabSz="914400"/>
            <a:r>
              <a:rPr lang="en-US" altLang="en-US" sz="1200" b="1" dirty="0" err="1"/>
              <a:t>Ποσοστό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ελέγχου</a:t>
            </a:r>
            <a:r>
              <a:rPr lang="en-US" altLang="en-US" sz="1200" b="1" dirty="0"/>
              <a:t>: 18,3%</a:t>
            </a:r>
          </a:p>
          <a:p>
            <a:pPr marL="260147" indent="-228600" defTabSz="914400"/>
            <a:r>
              <a:rPr lang="en-US" altLang="en-US" sz="1200" b="1" dirty="0" err="1"/>
              <a:t>Τρό</a:t>
            </a:r>
            <a:r>
              <a:rPr lang="en-US" altLang="en-US" sz="1200" b="1" dirty="0"/>
              <a:t>πος ελέγχου: Ταυτόχρονη συνακρόαση τηλεφωνικής κλήσης και θέαση οθόνης</a:t>
            </a:r>
          </a:p>
          <a:p>
            <a:pPr marL="260147" indent="-228600" defTabSz="914400"/>
            <a:r>
              <a:rPr lang="en-US" altLang="en-US" sz="1200" b="1" dirty="0" err="1"/>
              <a:t>Προσω</a:t>
            </a:r>
            <a:r>
              <a:rPr lang="en-US" altLang="en-US" sz="1200" b="1" dirty="0"/>
              <a:t>πικό  field: Εργαστήκαν</a:t>
            </a:r>
            <a:r>
              <a:rPr lang="el-GR" altLang="en-US" sz="1200" b="1" dirty="0"/>
              <a:t>32 </a:t>
            </a:r>
            <a:r>
              <a:rPr lang="en-US" altLang="en-US" sz="1200" b="1" dirty="0" err="1"/>
              <a:t>ερευνητές</a:t>
            </a:r>
            <a:r>
              <a:rPr lang="en-US" altLang="en-US" sz="1200" b="1" dirty="0"/>
              <a:t> και 1 επόπτης</a:t>
            </a:r>
          </a:p>
          <a:p>
            <a:pPr marL="260147" indent="-228600" defTabSz="914400"/>
            <a:r>
              <a:rPr lang="en-US" altLang="en-US" sz="1200" b="1" dirty="0"/>
              <a:t>ΜΕΓΙΣΤΟ ΣΤΑΤΙΣΤΙΚΟ ΣΦΑΛΜΑ: +/-3 %</a:t>
            </a:r>
          </a:p>
          <a:p>
            <a:pPr marL="260147" indent="-228600" defTabSz="914400"/>
            <a:endParaRPr lang="en-US" altLang="en-US" sz="1200" b="1" dirty="0"/>
          </a:p>
          <a:p>
            <a:pPr marL="0" marR="133014" lvl="0" indent="-228600" defTabSz="914400" fontAlgn="auto">
              <a:spcBef>
                <a:spcPts val="765"/>
              </a:spcBef>
              <a:spcAft>
                <a:spcPts val="0"/>
              </a:spcAft>
              <a:buClrTx/>
              <a:buSzTx/>
              <a:tabLst>
                <a:tab pos="183110" algn="l"/>
              </a:tabLst>
              <a:defRPr/>
            </a:pPr>
            <a:r>
              <a:rPr kumimoji="0" lang="en-US" sz="12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Η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Opinion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Poll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ΕΠΕ.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Είν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αι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μέλος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του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ΣΕΔΕΑ,</a:t>
            </a:r>
            <a:r>
              <a:rPr kumimoji="0" lang="en-US" sz="1200" b="1" i="0" u="none" strike="noStrike" cap="none" spc="-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της ESOMAR,</a:t>
            </a:r>
            <a:r>
              <a:rPr kumimoji="0" lang="en-US" sz="1200" b="1" i="0" u="none" strike="noStrike" cap="none" spc="9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της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WAPOR</a:t>
            </a:r>
            <a:r>
              <a:rPr kumimoji="0" lang="en-US" sz="1200" b="1" i="0" u="none" strike="noStrike" cap="none" spc="5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τηρεί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τον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κανονισμό</a:t>
            </a:r>
            <a:r>
              <a:rPr kumimoji="0" lang="en-US" sz="12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του</a:t>
            </a:r>
            <a:r>
              <a:rPr kumimoji="0" lang="en-US" sz="1200" b="1" i="0" u="none" strike="noStrike" cap="none" spc="18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Π.Ε.Σ.Σ.</a:t>
            </a:r>
            <a:r>
              <a:rPr kumimoji="0" lang="en-US" sz="12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</a:t>
            </a:r>
            <a:r>
              <a:rPr kumimoji="0" lang="en-US" sz="12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τους</a:t>
            </a:r>
            <a:r>
              <a:rPr kumimoji="0" lang="en-US" sz="1200" b="1" i="0" u="none" strike="noStrike" cap="none" spc="23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διεθνείς</a:t>
            </a:r>
            <a:r>
              <a:rPr lang="en-US" sz="1200" b="1" spc="5" dirty="0"/>
              <a:t> </a:t>
            </a:r>
            <a:r>
              <a:rPr kumimoji="0" lang="en-US" sz="1200" b="1" i="0" u="none" strike="noStrike" cap="none" spc="-9" normalizeH="0" baseline="0" noProof="0" dirty="0" err="1">
                <a:ln>
                  <a:noFill/>
                </a:ln>
                <a:effectLst/>
                <a:uLnTx/>
                <a:uFillTx/>
              </a:rPr>
              <a:t>κώδικες</a:t>
            </a:r>
            <a:r>
              <a:rPr kumimoji="0" lang="en-US" sz="1200" b="1" i="0" u="none" strike="noStrike" cap="none" spc="36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1200" b="1" i="0" u="none" strike="noStrike" cap="none" spc="-5" normalizeH="0" baseline="0" noProof="0" dirty="0" err="1">
                <a:ln>
                  <a:noFill/>
                </a:ln>
                <a:effectLst/>
                <a:uLnTx/>
                <a:uFillTx/>
              </a:rPr>
              <a:t>δεοντολογί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ας</a:t>
            </a:r>
            <a:r>
              <a:rPr kumimoji="0" lang="en-US" sz="1200" b="1" i="0" u="none" strike="noStrike" cap="none" spc="36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για</a:t>
            </a:r>
            <a:r>
              <a:rPr kumimoji="0" lang="en-US" sz="1200" b="1" i="0" u="none" strike="noStrike" cap="none" spc="32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την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διεξαγωγή</a:t>
            </a:r>
            <a:r>
              <a:rPr kumimoji="0" lang="en-US" sz="1200" b="1" i="0" u="none" strike="noStrike" cap="none" spc="41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effectLst/>
                <a:uLnTx/>
                <a:uFillTx/>
              </a:rPr>
              <a:t>και </a:t>
            </a:r>
            <a:r>
              <a:rPr kumimoji="0" lang="en-US" sz="1200" b="1" i="0" u="none" strike="noStrike" cap="none" spc="-367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effectLst/>
                <a:uLnTx/>
                <a:uFillTx/>
              </a:rPr>
              <a:t>δημοσιοποίηση</a:t>
            </a:r>
            <a:r>
              <a:rPr kumimoji="0" lang="en-US" sz="1200" b="1" i="0" u="none" strike="noStrike" cap="none" spc="45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ερευνών</a:t>
            </a:r>
            <a:r>
              <a:rPr kumimoji="0" lang="en-US" sz="1200" b="1" i="0" u="none" strike="noStrike" cap="none" spc="-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effectLst/>
                <a:uLnTx/>
                <a:uFillTx/>
              </a:rPr>
              <a:t>κοινής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γνώμης.</a:t>
            </a:r>
            <a:endParaRPr kumimoji="0" lang="en-US" sz="12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indent="-228600" defTabSz="914400"/>
            <a:endParaRPr lang="en-US" altLang="en-US" sz="8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xmlns="" id="{63D11A87-40B7-4E6A-9626-2DCA90FCBD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008" y="2654300"/>
            <a:ext cx="2277987" cy="25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30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σοβαρό θεωρείτε το θέμα που έχει προκύψει από την παρακολούθηση του κινητού του Προέδρου του ΠΑΣΟΚ Ν. Ανδρουλάκη;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3329148"/>
              </p:ext>
            </p:extLst>
          </p:nvPr>
        </p:nvGraphicFramePr>
        <p:xfrm>
          <a:off x="541338" y="2095500"/>
          <a:ext cx="9744075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D1246046-4364-DED2-B723-45EC7841F2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E7834E9-3E16-7C65-F08A-0A519F7EC9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79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σοβαρό θεωρείτε το θέμα που έχει προκύψει από την παρακολούθηση του κινητού του Προέδρου του ΠΑΣΟΚ Ν. Ανδρουλάκη;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7772687"/>
              </p:ext>
            </p:extLst>
          </p:nvPr>
        </p:nvGraphicFramePr>
        <p:xfrm>
          <a:off x="541338" y="2209800"/>
          <a:ext cx="9744072" cy="438150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662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σοβαρό θεωρείτε το θέμα που έχει προκύψει από την παρακολούθηση του κινητού του Προέδρου του ΠΑΣΟΚ Ν. Ανδρουλάκη;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1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224381F9-B05C-B601-ACA1-BE1F2AB3A6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D81E43B-1995-CDB0-42F8-AB77BC9BCC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3244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70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σοβαρό θεωρείτε το θέμα που έχει προκύψει από την παρακολούθηση του κινητού του Προέδρου του ΠΑΣΟΚ Ν. Ανδρουλάκη;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9109909"/>
              </p:ext>
            </p:extLst>
          </p:nvPr>
        </p:nvGraphicFramePr>
        <p:xfrm>
          <a:off x="541338" y="2349500"/>
          <a:ext cx="9744072" cy="47243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47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σοβαρό θεωρείτε το θέμα που έχει προκύψει από την παρακολούθηση του κινητού του Προέδρου του ΠΑΣΟΚ Ν. Ανδρουλάκη;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9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7032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47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15,2%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AFA7879F-662D-6292-3F56-D0F1E9606C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DB8BCAB-8E4C-C26E-68C5-22D7DEFFA2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0406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64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Πως αξιολογείτε τους χειρισμούς της Κυβέρνησης και του Πρωθυπουργού στην υπόθεση της παρακολούθησης του κινητού του Νίκου Ανδρουλάκη;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4389901"/>
              </p:ext>
            </p:extLst>
          </p:nvPr>
        </p:nvGraphicFramePr>
        <p:xfrm>
          <a:off x="541338" y="1828800"/>
          <a:ext cx="9744075" cy="542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29D81EC5-4EBE-CCBB-D1DE-A22DFDB22E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8D32284-D5F6-77A3-59B3-417024B850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345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Πως αξιολογείτε τους χειρισμούς της Κυβέρνησης και του Πρωθυπουργού στην υπόθεση της παρακολούθησης του κινητού του Νίκου Ανδρουλάκη;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3452338"/>
              </p:ext>
            </p:extLst>
          </p:nvPr>
        </p:nvGraphicFramePr>
        <p:xfrm>
          <a:off x="541338" y="2603500"/>
          <a:ext cx="9744072" cy="43815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6623">
                <a:tc rowSpan="2">
                  <a:txBody>
                    <a:bodyPr/>
                    <a:lstStyle/>
                    <a:p>
                      <a:pPr algn="l" fontAlgn="b"/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Πως αξιολογείτε τους χειρισμούς της Κυβέρνησης και του Πρωθυπουργού στην υπόθεση της παρακολούθησης του κινητού του Νίκου Ανδρουλάκη;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1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662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62E410A6-9AE8-40C1-389F-6E50CFF3B7D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221AC93-CE91-F778-476D-D344219904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7090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40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Πως αξιολογείτε τους χειρισμούς της Κυβέρνησης και του Πρωθυπουργού στην υπόθεση της παρακολούθησης του κινητού του Νίκου Ανδρουλάκη;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1140880"/>
              </p:ext>
            </p:extLst>
          </p:nvPr>
        </p:nvGraphicFramePr>
        <p:xfrm>
          <a:off x="541338" y="2286000"/>
          <a:ext cx="9744072" cy="449387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201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Πως αξιολογείτε τους χειρισμούς της Κυβέρνησης και του Πρωθυπουργού στην υπόθεση της παρακολούθησης του κινητού του Νίκου Ανδρουλάκη;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65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295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063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20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24,4%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DEA062C2-DCAD-87E7-C8FC-8B11F27C2B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14869CC-54FC-6C8A-0D91-0F92566F31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7136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54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2278932"/>
              </p:ext>
            </p:extLst>
          </p:nvPr>
        </p:nvGraphicFramePr>
        <p:xfrm>
          <a:off x="541338" y="2146300"/>
          <a:ext cx="9744075" cy="510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AA12B9D4-2E03-76FF-A89A-564B2EB97E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ABC0ECA-E8CB-D05D-C438-2F11E079CE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3583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977562"/>
              </p:ext>
            </p:extLst>
          </p:nvPr>
        </p:nvGraphicFramePr>
        <p:xfrm>
          <a:off x="744340" y="2413000"/>
          <a:ext cx="9338072" cy="41909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34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1926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29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Είναι κάτι πρωτόγνωρο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Έχουν γίνει παρακολουθήσεις Πολιτικών από Κυβερνήσεις όλων των κομμάτων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4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A2A9DAC8-F0BD-2F3F-148A-F58FD9E1BE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449C0D3-819B-2F85-CF21-BB67C3B86A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5882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281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082957"/>
              </p:ext>
            </p:extLst>
          </p:nvPr>
        </p:nvGraphicFramePr>
        <p:xfrm>
          <a:off x="744340" y="2235200"/>
          <a:ext cx="9338072" cy="48006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34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58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61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Είναι κάτι πρωτόγνωρο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Έχουν γίνει παρακολουθήσεις Πολιτικών από Κυβερνήσεις όλων των κομμάτων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364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14B6DD0F-245D-FAE5-C6EC-37264932A1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8E009C-56A3-2310-FE8B-E0AE4B710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8984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408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Θεωρείτε ότι η Εξεταστική Επιτροπή που έχει συσταθεί για να διερευνήσει την υπόθεση, θα καταφέρει να φέρει όλη την αλήθεια στο φως;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5076569"/>
              </p:ext>
            </p:extLst>
          </p:nvPr>
        </p:nvGraphicFramePr>
        <p:xfrm>
          <a:off x="541338" y="2184400"/>
          <a:ext cx="9744075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6827FE54-DF2C-9411-C927-96FB4127535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D4BF5F1-110B-048A-CC05-EF0B9B142E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87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Ποιο πρόβλημα θεωρείτε πιο σοβαρό για την χώρα, σας ανησυχεί περισσότερο;</a:t>
            </a: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7733573"/>
              </p:ext>
            </p:extLst>
          </p:nvPr>
        </p:nvGraphicFramePr>
        <p:xfrm>
          <a:off x="541338" y="1371600"/>
          <a:ext cx="9744075" cy="58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AE538B2-56BB-BBF6-716E-DE70F8198F9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F14AC88-6094-D0FB-DD88-AD2A7822B6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535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Θεωρείτε ότι η Εξεταστική Επιτροπή που έχει συσταθεί για να διερευνήσει την υπόθεση, θα καταφέρει να φέρει όλη την αλήθεια στο φως;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6324144"/>
              </p:ext>
            </p:extLst>
          </p:nvPr>
        </p:nvGraphicFramePr>
        <p:xfrm>
          <a:off x="541338" y="2628900"/>
          <a:ext cx="9744072" cy="44830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929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η Εξεταστική Επιτροπή που έχει συσταθεί για να διερευνήσει την υπόθεση, θα καταφέρει να φέρει όλη την αλήθεια στο φως;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0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9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9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9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CDAA060-7E2F-AA88-5563-C2E3D0B9BE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A36DD05-37EA-988A-B067-22EB5CAAB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2378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392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Θεωρείτε ότι η Εξεταστική Επιτροπή που έχει συσταθεί για να διερευνήσει την υπόθεση, θα καταφέρει να φέρει όλη την αλήθεια στο φως;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7010895"/>
              </p:ext>
            </p:extLst>
          </p:nvPr>
        </p:nvGraphicFramePr>
        <p:xfrm>
          <a:off x="541338" y="2362200"/>
          <a:ext cx="9744072" cy="47497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91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η Εξεταστική Επιτροπή που έχει συσταθεί για να διερευνήσει την υπόθεση, θα καταφέρει να φέρει όλη την αλήθεια στο φως;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7446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91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15,2%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641838B2-D2B7-577C-F3F6-3D51A9F574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219E919-8CCF-AABE-1945-A7987ACBB6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7372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6979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έχει επηρεάσει το θέμα αυτό την στάση και την άποψή σας απέναντι στην Κυβέρνηση;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9529384"/>
              </p:ext>
            </p:extLst>
          </p:nvPr>
        </p:nvGraphicFramePr>
        <p:xfrm>
          <a:off x="541337" y="1651000"/>
          <a:ext cx="9744075" cy="565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CC9C471-4C40-AE2F-C121-FC5688DFD8D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87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έχει επηρεάσει το θέμα αυτό την στάση και την άποψή σας απέναντι στην Κυβέρνηση;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066085"/>
              </p:ext>
            </p:extLst>
          </p:nvPr>
        </p:nvGraphicFramePr>
        <p:xfrm>
          <a:off x="541338" y="1892300"/>
          <a:ext cx="9744072" cy="44576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612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έχει επηρεάσει το θέμα αυτό την στάση και την άποψή σας απέναντι στην Κυβέρνηση;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79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612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12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12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612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612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612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FB11EBF3-9913-9FC9-421D-25E16E4795A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AC0334-7E73-294D-DADB-17928E204E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0598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646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έχει επηρεάσει το θέμα αυτό την στάση και την άποψή σας απέναντι στην Κυβέρνηση;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9430987"/>
              </p:ext>
            </p:extLst>
          </p:nvPr>
        </p:nvGraphicFramePr>
        <p:xfrm>
          <a:off x="541338" y="2374900"/>
          <a:ext cx="9744072" cy="44068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826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έχει επηρεάσει το θέμα αυτό την στάση και την άποψή σας απέναντι στην Κυβέρνηση;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99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85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82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13,3%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C3D76D84-608F-CBE4-EB8C-001984DBEA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E29B77C-F367-0D1F-E549-0685146746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6667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22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ικανοποιημένος/η είστε από το συνολικό έργο της Κυβέρνησης μέχρι σήμερα;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8782510"/>
              </p:ext>
            </p:extLst>
          </p:nvPr>
        </p:nvGraphicFramePr>
        <p:xfrm>
          <a:off x="541338" y="1943100"/>
          <a:ext cx="9744075" cy="531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A65FA277-7F33-34BE-FB57-00E79CCE4B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650494D-1831-9D2C-74E8-2B1BE091C9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14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ικανοποιημένος/η είστε από το συνολικό έργο της Κυβέρνησης μέχρι σήμερα;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048734"/>
              </p:ext>
            </p:extLst>
          </p:nvPr>
        </p:nvGraphicFramePr>
        <p:xfrm>
          <a:off x="541338" y="2159000"/>
          <a:ext cx="9744072" cy="47625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415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ικανοποιημένος/η είστε από το συνολικό έργο της Κυβέρνησης μέχρι σήμερα;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41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1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41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41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31,9%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41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41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41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66A54197-272C-F28A-4EFD-3669B650F4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2030172-AE94-9F2A-E942-43079F4062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5326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ικανοποιημένος/η είστε από το συνολικό έργο της Κυβέρνησης μέχρι σήμερα;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847774"/>
              </p:ext>
            </p:extLst>
          </p:nvPr>
        </p:nvGraphicFramePr>
        <p:xfrm>
          <a:off x="541338" y="2273300"/>
          <a:ext cx="9744072" cy="445769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25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ικανοποιημένος/η είστε από το συνολικό έργο της Κυβέρνησης μέχρι σήμερα;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31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684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D685E97-EA0C-E619-4C33-DF97F06A4C6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1D7FE77-AE61-29D6-C5EB-76D6962BF8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57835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41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την συνολική παρουσία και το έργο του Πρωθυπουργού Κυριάκου Μητσοτάκη;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2464924"/>
              </p:ext>
            </p:extLst>
          </p:nvPr>
        </p:nvGraphicFramePr>
        <p:xfrm>
          <a:off x="541338" y="1854200"/>
          <a:ext cx="9744075" cy="539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B505B8AF-2639-8311-707B-564E0C6F3C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891D38F-D41A-9CE7-D07D-32DB636D5B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την συνολική παρουσία και το έργο του Πρωθυπουργού Κυριάκου Μητσοτάκη;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9156763"/>
              </p:ext>
            </p:extLst>
          </p:nvPr>
        </p:nvGraphicFramePr>
        <p:xfrm>
          <a:off x="541338" y="1955800"/>
          <a:ext cx="9744072" cy="46101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6668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την συνολική παρουσία και το έργο του Πρωθυπουργού Κυριάκου Μητσοτάκη;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51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45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68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68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668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668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668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24,1%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2D44AD6D-575D-5566-63D5-3299105D25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3AB1DC-14BC-1C72-E257-2FCF4E3F74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320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79401"/>
            <a:ext cx="9338072" cy="10414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Η Κυβέρνηση ανακοίνωσε επιδότηση της ενέργειας ύψους 1.9 δισ. ευρώ,</a:t>
            </a:r>
            <a:r>
              <a:rPr lang="en-US" sz="2000" b="1" dirty="0"/>
              <a:t> </a:t>
            </a:r>
            <a:r>
              <a:rPr lang="el-GR" sz="2000" b="1" dirty="0"/>
              <a:t>για τον Σεπτέμβριο, 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4298564"/>
              </p:ext>
            </p:extLst>
          </p:nvPr>
        </p:nvGraphicFramePr>
        <p:xfrm>
          <a:off x="541338" y="1955799"/>
          <a:ext cx="9744075" cy="529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1CC41212-BF64-0A07-42F7-D0E67415A9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253288"/>
            <a:ext cx="2277987" cy="4344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C2A5309-8431-0349-B78E-F93240967A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868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 είστε από την συνολική παρουσία και το έργο του Πρωθυπουργού Κυριάκου Μητσοτάκη;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666098"/>
              </p:ext>
            </p:extLst>
          </p:nvPr>
        </p:nvGraphicFramePr>
        <p:xfrm>
          <a:off x="541338" y="2146301"/>
          <a:ext cx="9744072" cy="486409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446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την συνολική παρουσία και το έργο του Πρωθυπουργού Κυριάκου Μητσοτάκη;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7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8919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4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B79060D-E41F-A782-A96B-475A08B3FED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0388D72-2413-FB30-CAA0-ABC5DFD246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8224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360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Πόσο ικανοποιημένος/η είστε από το συνολικό έργο της αντιπολίτευσης μέχρι σήμερα;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7438446"/>
              </p:ext>
            </p:extLst>
          </p:nvPr>
        </p:nvGraphicFramePr>
        <p:xfrm>
          <a:off x="541338" y="1366838"/>
          <a:ext cx="974407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C506E5B3-77A5-DEFA-12DE-58C1F7C304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8169B187-4F1C-F884-4B5B-57F300125E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10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Ποια η άποψή σας για τους Πολιτικούς αρχηγούς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1865469"/>
              </p:ext>
            </p:extLst>
          </p:nvPr>
        </p:nvGraphicFramePr>
        <p:xfrm>
          <a:off x="744339" y="1727200"/>
          <a:ext cx="9552185" cy="560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0DCCB631-2204-1AF9-5284-1610D9A41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325" y="2578100"/>
            <a:ext cx="685801" cy="520700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5E93AC06-5EC0-ABAB-9DD0-C7D2315A30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324" y="3390900"/>
            <a:ext cx="690505" cy="52070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23DD0FEB-42E1-679D-AEF2-F1D509E228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324" y="4174331"/>
            <a:ext cx="790576" cy="473869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F25840F0-4BE3-6641-EE11-D31DC299CF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620" y="5033961"/>
            <a:ext cx="690505" cy="473869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4BF36B6E-4BE5-1992-5FF0-8D80F340C8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620" y="6392863"/>
            <a:ext cx="690505" cy="556318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6798D671-E3D2-20EA-B3BB-7DC13E8108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284" y="5770561"/>
            <a:ext cx="781674" cy="43915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FA17A91F-130F-D705-E09B-12D423B0724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279208" y="7481752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96816C36-DAD2-BE28-8363-E6E2E0DDBEC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5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Μεταξύ Μητσοτάκη - </a:t>
            </a:r>
            <a:r>
              <a:rPr lang="el-GR" sz="2000" b="1" dirty="0" err="1"/>
              <a:t>Τσίπρα</a:t>
            </a:r>
            <a:r>
              <a:rPr lang="el-GR" sz="2000" b="1" dirty="0"/>
              <a:t> ποιος θεωρείται ότι μπορεί να διαχειριστεί καλύτερα...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7587942"/>
              </p:ext>
            </p:extLst>
          </p:nvPr>
        </p:nvGraphicFramePr>
        <p:xfrm>
          <a:off x="541338" y="1371600"/>
          <a:ext cx="9744075" cy="58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69C0FDF-8F89-3F8A-EF32-887DA018E73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3083116-2944-EF8E-FE93-178D18C395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87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Ανάμεσα στον Κυριάκο Μητσοτάκη και τον Αλέξη </a:t>
            </a:r>
            <a:r>
              <a:rPr lang="el-GR" sz="2000" b="1" dirty="0" err="1"/>
              <a:t>Τσίπρα</a:t>
            </a:r>
            <a:r>
              <a:rPr lang="el-GR" sz="2000" b="1" dirty="0"/>
              <a:t> ποιον θεωρείτε καταλληλότερο για Πρωθυπουργό;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1908659"/>
              </p:ext>
            </p:extLst>
          </p:nvPr>
        </p:nvGraphicFramePr>
        <p:xfrm>
          <a:off x="541338" y="1371600"/>
          <a:ext cx="9744075" cy="58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FBC7C77E-37EB-328B-C517-1AEBACB6AD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6388" y="7253288"/>
            <a:ext cx="1207973" cy="637705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9E56DC6C-1871-92BD-BD68-6E9AF7E7E4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9411" y="7212359"/>
            <a:ext cx="1157486" cy="678634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B735C7FA-D520-A248-B5F9-3FAC1F7537A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77608" y="7353349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xmlns="" id="{BD6FB681-E12D-B5AB-37E2-F3815D4A46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81752"/>
            <a:ext cx="982643" cy="53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5852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Ανάμεσα στον Κυριάκο Μητσοτάκη και τον Αλέξη </a:t>
            </a:r>
            <a:r>
              <a:rPr lang="el-GR" sz="2000" b="1" dirty="0" err="1"/>
              <a:t>Τσίπρα</a:t>
            </a:r>
            <a:r>
              <a:rPr lang="el-GR" sz="2000" b="1" dirty="0"/>
              <a:t> ποιον θεωρείτε καταλληλότερο για Πρωθυπουργό;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6678480"/>
              </p:ext>
            </p:extLst>
          </p:nvPr>
        </p:nvGraphicFramePr>
        <p:xfrm>
          <a:off x="541338" y="2298700"/>
          <a:ext cx="9744072" cy="47371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891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Ανάμεσα στον Κυριάκο Μητσοτάκη και τον Αλέξη Τσίπρα ποιον θεωρείτε καταλληλότερο για Πρωθυπουργό;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2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Κ. Μητσοτάκης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Α. Τσίπρας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Κανένας από τους δύο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Άλλον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7A6A4D4B-BB7E-508A-7181-4E5102DE0B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CA651FB-3E46-0424-A4BE-A1BC8372F5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042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72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Ανάμεσα στον Κυριάκο Μητσοτάκη και τον Αλέξη </a:t>
            </a:r>
            <a:r>
              <a:rPr lang="el-GR" sz="2000" b="1" dirty="0" err="1"/>
              <a:t>Τσίπρα</a:t>
            </a:r>
            <a:r>
              <a:rPr lang="el-GR" sz="2000" b="1" dirty="0"/>
              <a:t> ποιον θεωρείτε καταλληλότερο για Πρωθυπουργό;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430040"/>
              </p:ext>
            </p:extLst>
          </p:nvPr>
        </p:nvGraphicFramePr>
        <p:xfrm>
          <a:off x="541338" y="2667001"/>
          <a:ext cx="9744072" cy="41148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609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Ανάμεσα στον Κυριάκο Μητσοτάκη και τον Αλέξη Τσίπρα ποιον θεωρείτε καταλληλότερο για Πρωθυπουργό;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0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Κ. Μητσοτάκης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Α. Τσίπρας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Κανένας από τους δύο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Άλλον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4089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609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6582" marR="6582" marT="658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D825C23-00E4-8674-4A6D-B092BFF45B0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790D170-1CC6-313A-00C0-EBF35D68E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05228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Εσείς θέλετε να γίνουν άμεσα πρόωρες εκλογές ή αυτές να πραγματοποιηθούν στο τέλος της τετραετίας;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5505692"/>
              </p:ext>
            </p:extLst>
          </p:nvPr>
        </p:nvGraphicFramePr>
        <p:xfrm>
          <a:off x="541338" y="2184400"/>
          <a:ext cx="9744075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6587A5A2-5CBB-9950-7CD5-770DCCE75A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0C604AD-5DBC-17D1-A280-097187A18F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73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Εσείς θέλετε να γίνουν άμεσα πρόωρες εκλογές ή αυτές να πραγματοποιηθούν στο τέλος της τετραετίας;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5349851"/>
              </p:ext>
            </p:extLst>
          </p:nvPr>
        </p:nvGraphicFramePr>
        <p:xfrm>
          <a:off x="744340" y="2133600"/>
          <a:ext cx="9338072" cy="433069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34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857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Εσείς θέλετε να γίνουν άμεσα πρόωρες εκλογές ή αυτές να πραγματοποιηθούν στο τέλος της τετραετίας;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6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 γίνουν άμεσα πρόωρες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 γίνουν στο τέλος της τετραετίας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8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74,6%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8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8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8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13,8%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98AFDC0B-EB16-714B-D4E5-5B6E7A9551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0CF8883-C9A2-F54C-0D1F-697F2B967A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74118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Εσείς θέλετε να γίνουν άμεσα πρόωρες εκλογές ή αυτές να πραγματοποιηθούν στο τέλος της τετραετίας;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6796287"/>
              </p:ext>
            </p:extLst>
          </p:nvPr>
        </p:nvGraphicFramePr>
        <p:xfrm>
          <a:off x="744340" y="2120900"/>
          <a:ext cx="9338072" cy="45339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34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5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828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Εσείς θέλετε να γίνουν άμεσα πρόωρες εκλογές ή αυτές να πραγματοποιηθούν στο τέλος της τετραετίας;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58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 γίνουν άμεσα πρόωρες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 γίνουν στο τέλος της τετραετίας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3673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828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37,8%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8021" marR="8021" marT="8021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7C57CDD-3AD0-6FFE-1440-5DCD676B31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AE1A839-80C7-8533-8589-772BA28E46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362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70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Η Κυβέρνηση ανακοίνωσε επιδότηση της ενέργειας ύψους 1.9 δισ. ευρώ,</a:t>
            </a:r>
            <a:r>
              <a:rPr lang="en-US" sz="2000" b="1" dirty="0"/>
              <a:t> </a:t>
            </a:r>
            <a:r>
              <a:rPr lang="el-GR" sz="2000" b="1" dirty="0"/>
              <a:t>για τον Σεπτέμβριο, 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8764757"/>
              </p:ext>
            </p:extLst>
          </p:nvPr>
        </p:nvGraphicFramePr>
        <p:xfrm>
          <a:off x="541338" y="2540000"/>
          <a:ext cx="9744072" cy="36703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986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Η Κυβέρνηση ανακοίνωσε επιδότηση της ενέργειας ύψους 1.9 δισ. ευρώ,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69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97A85E18-FE72-1C77-A044-C2FB336BC6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643ECF-62E1-D9CE-8E25-2FA852ED99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254374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614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Τι Κυβέρνηση προτιμάτε να προκύψει από τις ερχόμενες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4474913"/>
              </p:ext>
            </p:extLst>
          </p:nvPr>
        </p:nvGraphicFramePr>
        <p:xfrm>
          <a:off x="541338" y="1371600"/>
          <a:ext cx="9744075" cy="58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D04F8C8-D2F4-2C64-7E8E-C0356A78B8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C259C36-CE80-8BDE-3045-55F5F6074A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5870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Τι Κυβέρνηση προτιμάτε να προκύψει από τις ερχόμενες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0428136"/>
              </p:ext>
            </p:extLst>
          </p:nvPr>
        </p:nvGraphicFramePr>
        <p:xfrm>
          <a:off x="541338" y="2184400"/>
          <a:ext cx="9744072" cy="480059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18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8490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Τι Κυβέρνηση προτιμάτε να προκύψει από τις ερχόμενες βουλευτικές εκλογές;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62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Ν.Δ.- ΠΑΣΟΚ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ΣΥΡΙΖΑ – ΠΑΣΟΚ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τεχνοκρατών με στήριξη Ν.Δ- ΣΥΡΙΖΑ- ΠΑΣΟΚ 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9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9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9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49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49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49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20,7%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E69EE4D2-6FFC-9506-2F00-2138DB9746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5C4E5A5-CAB0-D083-09AA-11C6FCF207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147106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Τι Κυβέρνηση προτιμάτε να προκύψει από τις ερχόμενες βουλευτικές εκλογές;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4708450"/>
              </p:ext>
            </p:extLst>
          </p:nvPr>
        </p:nvGraphicFramePr>
        <p:xfrm>
          <a:off x="541338" y="2222500"/>
          <a:ext cx="9744072" cy="48133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18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80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235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Τι Κυβέρνηση προτιμάτε να προκύψει από τις ερχόμενες βουλευτικές εκλογές;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82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Ν.Δ.- ΠΑΣΟΚ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ΣΥΡΙΖΑ – ΠΑΣΟΚ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τεχνοκρατών με στήριξη Ν.Δ- ΣΥΡΙΖΑ- ΠΑΣΟΚ 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69,8%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6309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5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43,2%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4842" marR="4842" marT="4842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02C61A38-BB55-161C-A24D-C2904C2A0DA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277100"/>
            <a:ext cx="2277987" cy="410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F069A31-2635-50C5-3183-1CF8D82E0E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885944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757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000" b="1" dirty="0"/>
              <a:t>Τι θα ψηφίσετε στις ερχόμενες βουλευτικές εκλογές που θα πραγματοποιηθούν με απλή αναλογική;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691503"/>
              </p:ext>
            </p:extLst>
          </p:nvPr>
        </p:nvGraphicFramePr>
        <p:xfrm>
          <a:off x="541338" y="1447800"/>
          <a:ext cx="9744075" cy="580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Γραφικό 5">
            <a:extLst>
              <a:ext uri="{FF2B5EF4-FFF2-40B4-BE49-F238E27FC236}">
                <a16:creationId xmlns:a16="http://schemas.microsoft.com/office/drawing/2014/main" xmlns="" id="{8352AC0B-4E14-25B6-E1EC-84590BE121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17752" y="6986856"/>
            <a:ext cx="566130" cy="5134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3E649876-9BE4-7094-7A3C-A1E1AA741A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0472" y="7026618"/>
            <a:ext cx="719302" cy="433918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55E86E1-F981-AD2D-6282-6196DA9A579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53500" y="7392988"/>
            <a:ext cx="1502095" cy="29475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Εικόνα 8" descr="Το νέο λογότυπο του ΠΑΣΟΚ- ΚΙΝΑΛ: Επέστρεψε ο πράσινος ήλιος">
            <a:extLst>
              <a:ext uri="{FF2B5EF4-FFF2-40B4-BE49-F238E27FC236}">
                <a16:creationId xmlns:a16="http://schemas.microsoft.com/office/drawing/2014/main" xmlns="" id="{31709F1E-4490-CE1F-502D-B959A05347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9774" y="6986856"/>
            <a:ext cx="812800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1427983F-B99E-BB21-C49E-D8553F071E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3414126" y="6996567"/>
            <a:ext cx="615923" cy="513441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6F2A4B76-1907-5397-14FF-85C48535BC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4030049" y="6932256"/>
            <a:ext cx="812800" cy="622639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D47C91DA-953B-138F-C6FD-4DF22FD34B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9001" y="7133046"/>
            <a:ext cx="682670" cy="373983"/>
          </a:xfrm>
          <a:prstGeom prst="rect">
            <a:avLst/>
          </a:prstGeom>
        </p:spPr>
      </p:pic>
      <p:pic>
        <p:nvPicPr>
          <p:cNvPr id="1026" name="Picture 2" descr="Έλληνες για την Πατρίδα - Βικιπαίδεια">
            <a:extLst>
              <a:ext uri="{FF2B5EF4-FFF2-40B4-BE49-F238E27FC236}">
                <a16:creationId xmlns:a16="http://schemas.microsoft.com/office/drawing/2014/main" xmlns="" id="{C34EC9C9-D844-035E-9610-C5E2B0FB6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8741" y="7237600"/>
            <a:ext cx="505859" cy="30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xmlns="" id="{62FB1505-4AAA-258A-14EA-D56D09FBA00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560778"/>
            <a:ext cx="838208" cy="45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54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1800" b="1" dirty="0"/>
              <a:t>Τι θα ψηφίσετε στις ερχόμενες βουλευτικές εκλογές που θα πραγματοποιηθούν με απλή αναλογική;</a:t>
            </a:r>
            <a:br>
              <a:rPr lang="el-GR" sz="1800" b="1" dirty="0"/>
            </a:br>
            <a:endParaRPr lang="en-US" sz="18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2745698"/>
              </p:ext>
            </p:extLst>
          </p:nvPr>
        </p:nvGraphicFramePr>
        <p:xfrm>
          <a:off x="744340" y="1797978"/>
          <a:ext cx="9174360" cy="409938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917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1743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66183">
                <a:tc>
                  <a:txBody>
                    <a:bodyPr/>
                    <a:lstStyle/>
                    <a:p>
                      <a:pPr algn="l" fontAlgn="b"/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2021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3927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200" b="1" u="none" strike="noStrike">
                          <a:effectLst/>
                        </a:rPr>
                        <a:t> </a:t>
                      </a:r>
                      <a:endParaRPr lang="el-G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ΣΕΠΤΕΜΒΡΙΟΣ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ΟΚΤΩΒΡΙΟΣ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ΦΕΒΡΟΥΑΡΙΟΣ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ΑΠΡΙΛΙΟΣ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ΜΑΙΟΣ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ΙΟΥΛΙΟΣ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ΣΕΠΤΕΜΒΡΙΟΣ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746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u="none" strike="noStrike" dirty="0">
                          <a:effectLst/>
                        </a:rPr>
                        <a:t>Ν.Δ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746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u="none" strike="noStrike" dirty="0">
                          <a:effectLst/>
                        </a:rPr>
                        <a:t>ΣΥΡΙΖΑ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365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u="none" strike="noStrike" dirty="0">
                          <a:effectLst/>
                        </a:rPr>
                        <a:t>ΚΙΝΗΜΑ ΑΛΛΑΓΗΣ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8746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u="none" strike="noStrike" dirty="0">
                          <a:effectLst/>
                        </a:rPr>
                        <a:t>ΚΚΕ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7492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u="none" strike="noStrike" dirty="0">
                          <a:effectLst/>
                        </a:rPr>
                        <a:t>ΕΛΛΗΝΙΚΗ ΛΥΣΗ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6183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u="none" strike="noStrike" dirty="0">
                          <a:effectLst/>
                        </a:rPr>
                        <a:t>ΜΕΡΑ 25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1B1746B6-91F9-436E-61E8-9633CC883E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54D9BC5-48A7-E00A-B55B-E6D94876AB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19258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74231"/>
          </a:xfrm>
        </p:spPr>
        <p:txBody>
          <a:bodyPr>
            <a:normAutofit/>
          </a:bodyPr>
          <a:lstStyle/>
          <a:p>
            <a:r>
              <a:rPr lang="el-GR" sz="2000" b="1" dirty="0"/>
              <a:t>Τι θα ψηφίσετε στις ερχόμενες </a:t>
            </a:r>
            <a:r>
              <a:rPr lang="el-GR" sz="1800" b="1" dirty="0"/>
              <a:t>βουλευτικές</a:t>
            </a:r>
            <a:r>
              <a:rPr lang="el-GR" sz="2000" b="1" dirty="0"/>
              <a:t> εκλογές που θα πραγματοποιηθούν με απλή αναλογική;</a:t>
            </a:r>
            <a:br>
              <a:rPr lang="el-GR" sz="2000" b="1" dirty="0"/>
            </a:br>
            <a:r>
              <a:rPr lang="el-GR" sz="2000" b="1" dirty="0" err="1"/>
              <a:t>Επι</a:t>
            </a:r>
            <a:r>
              <a:rPr lang="el-GR" sz="2000" b="1" dirty="0"/>
              <a:t> των εγκύρων</a:t>
            </a:r>
            <a:endParaRPr lang="el-GR" sz="19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1045008"/>
              </p:ext>
            </p:extLst>
          </p:nvPr>
        </p:nvGraphicFramePr>
        <p:xfrm>
          <a:off x="541338" y="1606550"/>
          <a:ext cx="9744075" cy="564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72B57549-1AF5-DE66-247A-EB23A56CDDF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04300" y="7507036"/>
            <a:ext cx="1451295" cy="40506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Γραφικό 5">
            <a:extLst>
              <a:ext uri="{FF2B5EF4-FFF2-40B4-BE49-F238E27FC236}">
                <a16:creationId xmlns:a16="http://schemas.microsoft.com/office/drawing/2014/main" xmlns="" id="{F35670CC-E664-EB67-9CE6-98F9BDAE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93952" y="7123442"/>
            <a:ext cx="566130" cy="513441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61AA3AE0-E7EA-D9B7-45A2-753985C0EF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2696" y="7217015"/>
            <a:ext cx="719302" cy="433918"/>
          </a:xfrm>
          <a:prstGeom prst="rect">
            <a:avLst/>
          </a:prstGeom>
        </p:spPr>
      </p:pic>
      <p:pic>
        <p:nvPicPr>
          <p:cNvPr id="11" name="Εικόνα 10" descr="Το νέο λογότυπο του ΠΑΣΟΚ- ΚΙΝΑΛ: Επέστρεψε ο πράσινος ήλιος">
            <a:extLst>
              <a:ext uri="{FF2B5EF4-FFF2-40B4-BE49-F238E27FC236}">
                <a16:creationId xmlns:a16="http://schemas.microsoft.com/office/drawing/2014/main" xmlns="" id="{E7B53AD5-6BA0-3323-1F8C-80B8ACADAA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1574" y="7126857"/>
            <a:ext cx="812800" cy="45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4672061D-EC7A-FC88-20EE-876BFA61440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4080309" y="7065513"/>
            <a:ext cx="615923" cy="513441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E6C90F69-D56C-A8B1-4513-FF9BFBDA8EA3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35866" y="7029087"/>
            <a:ext cx="810838" cy="621846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xmlns="" id="{0F911CDD-1898-0FFE-95DE-741BD095B4C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1581" y="7133053"/>
            <a:ext cx="682670" cy="373983"/>
          </a:xfrm>
          <a:prstGeom prst="rect">
            <a:avLst/>
          </a:prstGeom>
        </p:spPr>
      </p:pic>
      <p:pic>
        <p:nvPicPr>
          <p:cNvPr id="19" name="Picture 2" descr="Έλληνες για την Πατρίδα - Βικιπαίδεια">
            <a:extLst>
              <a:ext uri="{FF2B5EF4-FFF2-40B4-BE49-F238E27FC236}">
                <a16:creationId xmlns:a16="http://schemas.microsoft.com/office/drawing/2014/main" xmlns="" id="{AF3F0AAE-2E1C-C239-C8A6-00319014A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1970" y="7217014"/>
            <a:ext cx="743990" cy="35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xmlns="" id="{311D325C-5898-E699-2747-5650E87DB47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666533"/>
            <a:ext cx="644921" cy="3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8555C5B3-193A-4749-9AFD-682E53CDDE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EAE06A6-F76A-41C9-827A-C561B0044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3"/>
            <a:ext cx="10826750" cy="812006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9F9D4E8-0639-444B-949B-9518585061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27014" y="0"/>
            <a:ext cx="6803957" cy="81200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E3DA7A2-ED70-4BBA-AB72-00AD461FA4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27015" y="-7"/>
            <a:ext cx="10399735" cy="7590013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84" y="1015008"/>
            <a:ext cx="4215683" cy="36681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C485432-3647-4218-B5D3-15D3FA222B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931916" y="1225225"/>
            <a:ext cx="2962921" cy="1082674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F4AFDDCA-6ABA-4D23-8A5C-1BF0F43081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4976" y="1258081"/>
            <a:ext cx="4223571" cy="56314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EE76BE5-7D66-70F5-B824-8512C2D2573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8758" y="3309186"/>
            <a:ext cx="2280102" cy="9716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313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Η Κυβέρνηση ανακοίνωσε επιδότηση της ενέργειας ύψους 1.9 δισ. ευρώ,</a:t>
            </a:r>
            <a:r>
              <a:rPr lang="en-US" sz="2000" b="1" dirty="0"/>
              <a:t> </a:t>
            </a:r>
            <a:r>
              <a:rPr lang="el-GR" sz="2000" b="1" dirty="0"/>
              <a:t>για τον Σεπτέμβριο, 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8223840"/>
              </p:ext>
            </p:extLst>
          </p:nvPr>
        </p:nvGraphicFramePr>
        <p:xfrm>
          <a:off x="541338" y="2400300"/>
          <a:ext cx="9744072" cy="427989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4646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Η Κυβέρνηση ανακοίνωσε επιδότηση της ενέργειας ύψους 1.9 δισ. ευρώ,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4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646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3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B1BA5100-F5C5-1427-DC40-C053B0209F3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12D4C5-1BD7-EDE4-5612-8E8A87ECB8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9349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646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1621747"/>
              </p:ext>
            </p:extLst>
          </p:nvPr>
        </p:nvGraphicFramePr>
        <p:xfrm>
          <a:off x="541338" y="1841500"/>
          <a:ext cx="9744075" cy="541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CC02E9E5-6882-4D9A-429F-F7E1DE6837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239D126-2DE1-8004-36EA-5E76E31B02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645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9295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3320127"/>
              </p:ext>
            </p:extLst>
          </p:nvPr>
        </p:nvGraphicFramePr>
        <p:xfrm>
          <a:off x="541338" y="2247900"/>
          <a:ext cx="9744072" cy="429259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409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1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8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8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Κ.Κ.Ε.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8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9BAC781-B7CE-16FB-F6B3-701030E8E0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71DF23-6EEB-D67B-C24C-ECF1F9558B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373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18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</a:t>
            </a:r>
            <a:br>
              <a:rPr lang="el-GR" sz="2000" b="1" dirty="0"/>
            </a:br>
            <a:endParaRPr lang="el-GR" sz="19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0187804"/>
              </p:ext>
            </p:extLst>
          </p:nvPr>
        </p:nvGraphicFramePr>
        <p:xfrm>
          <a:off x="541338" y="2501900"/>
          <a:ext cx="9744072" cy="425450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24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4262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47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ΘΕΤΙΚΑ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ΑΡΝΗΤΙΚΑ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Ακροδεξιά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Κεντροδεξιά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Κέντρο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Κεντροαριστερά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Αριστερά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Άκρα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26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Δεν νομίζω ότι κάποια ιδιαίτερη αξία αυτοί οι διαχωρισμοί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9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0D2DCEC7-B976-A18E-BFDB-CC3FF59735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608" y="7150100"/>
            <a:ext cx="2277987" cy="53764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419E79-50E6-5FA8-92DD-60AF34657F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55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4390</Words>
  <Application>Microsoft Office PowerPoint</Application>
  <PresentationFormat>B4 (ISO) (250x353 χιλ.)</PresentationFormat>
  <Paragraphs>1681</Paragraphs>
  <Slides>56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56</vt:i4>
      </vt:variant>
    </vt:vector>
  </HeadingPairs>
  <TitlesOfParts>
    <vt:vector size="59" baseType="lpstr">
      <vt:lpstr>Office Theme</vt:lpstr>
      <vt:lpstr>1_Office Theme</vt:lpstr>
      <vt:lpstr>2_Office Theme</vt:lpstr>
      <vt:lpstr>  ΣΕΠΤΕΜΒΡΙΟΣ  2022</vt:lpstr>
      <vt:lpstr>Ταυτότητα Έρευνας</vt:lpstr>
      <vt:lpstr>Ποιο πρόβλημα θεωρείτε πιο σοβαρό για την χώρα, σας ανησυχεί περισσότερο;</vt:lpstr>
      <vt:lpstr>Η Κυβέρνηση ανακοίνωσε επιδότηση της ενέργειας ύψους 1.9 δισ. ευρώ, για τον Σεπτέμβριο, 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 </vt:lpstr>
      <vt:lpstr>Η Κυβέρνηση ανακοίνωσε επιδότηση της ενέργειας ύψους 1.9 δισ. ευρώ, για τον Σεπτέμβριο, 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 </vt:lpstr>
      <vt:lpstr>Η Κυβέρνηση ανακοίνωσε επιδότηση της ενέργειας ύψους 1.9 δισ. ευρώ, για τον Σεπτέμβριο,  ώστε να συγκρατηθούν οι αυξήσεις και να έρχονται χαμηλότεροι λογαριασμοί στα σπίτια και τις επιχειρήσεις. Πόσο ικανοποιημένος/η είστε από αυτή την πολιτική πρωτοβουλία; </vt:lpstr>
      <vt:lpstr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 </vt:lpstr>
      <vt:lpstr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 </vt:lpstr>
      <vt:lpstr>Πως αξιολογείτε τα μέτρα που έχει πάρει η Κυβέρνηση για την αντιμετώπιση συνολικά της ακρίβειας και την στήριξη των νοικοκυριών (αύξηση κατώτατου μισθού, επιδότηση βενζίνης, μέτρα για τα τιμολόγια ενέργειας , επιδόματα κ.λπ.) ; </vt:lpstr>
      <vt:lpstr>Εσείς προσωπικά πόσο επηρεάζεστε  από τις αυξήσεις των τιμών </vt:lpstr>
      <vt:lpstr>Θεωρείτε ότι αν είχαμε Κυβέρνηση ΣΥΡΙΖΑ θα αντιμετώπιζε καλύτερα την ενεργειακή οικονομική κρίση, το κύμα ανατιμήσεων; </vt:lpstr>
      <vt:lpstr>Θεωρείτε ότι αν είχαμε Κυβέρνηση ΣΥΡΙΖΑ θα αντιμετώπιζε καλύτερα την ενεργειακή οικονομική κρίση, το κύμα ανατιμήσεων; </vt:lpstr>
      <vt:lpstr>Θεωρείτε ότι αν είχαμε Κυβέρνηση ΣΥΡΙΖΑ θα αντιμετώπιζε καλύτερα την ενεργειακή οικονομική κρίση, το κύμα ανατιμήσεων; </vt:lpstr>
      <vt:lpstr>Πόσο ικανοποιημένος/η είστε από τις εξαγγελίες του Πρωθυπουργού στην Διεθνή Έκθεση Θεσσαλονίκης;</vt:lpstr>
      <vt:lpstr>Πόσο ικανοποιημένος/η είστε από τις εξαγγελίες του Πρωθυπουργού στην Διεθνή Έκθεση Θεσσαλονίκης;</vt:lpstr>
      <vt:lpstr>Πόσο ικανοποιημένος/η είστε από τις εξαγγελίες του Πρωθυπουργού στην Διεθνή Έκθεση Θεσσαλονίκης;</vt:lpstr>
      <vt:lpstr>Πόσο ανήσυχος/η είστε για την πιθανότητα μιας επιθετικής ενέργειας της Τουρκίας εις βάρος της χώρας, κάποιου θερμού επεισοδίου;</vt:lpstr>
      <vt:lpstr>Πόσο ανήσυχος/η είστε για την πιθανότητα μιας επιθετικής ενέργειας της Τουρκίας εις βάρος της χώρας, κάποιου θερμού επεισοδίου;</vt:lpstr>
      <vt:lpstr>Πόσο ανήσυχος/η είστε για την πιθανότητα μιας επιθετικής ενέργειας της Τουρκίας εις βάρος της χώρας, κάποιου θερμού επεισοδίου;</vt:lpstr>
      <vt:lpstr>Πόσο σοβαρό θεωρείτε το θέμα που έχει προκύψει από την παρακολούθηση του κινητού του Προέδρου του ΠΑΣΟΚ Ν. Ανδρουλάκη;</vt:lpstr>
      <vt:lpstr>Πόσο σοβαρό θεωρείτε το θέμα που έχει προκύψει από την παρακολούθηση του κινητού του Προέδρου του ΠΑΣΟΚ Ν. Ανδρουλάκη;</vt:lpstr>
      <vt:lpstr>Πόσο σοβαρό θεωρείτε το θέμα που έχει προκύψει από την παρακολούθηση του κινητού του Προέδρου του ΠΑΣΟΚ Ν. Ανδρουλάκη;</vt:lpstr>
      <vt:lpstr>Πως αξιολογείτε τους χειρισμούς της Κυβέρνησης και του Πρωθυπουργού στην υπόθεση της παρακολούθησης του κινητού του Νίκου Ανδρουλάκη;</vt:lpstr>
      <vt:lpstr>Πως αξιολογείτε τους χειρισμούς της Κυβέρνησης και του Πρωθυπουργού στην υπόθεση της παρακολούθησης του κινητού του Νίκου Ανδρουλάκη;</vt:lpstr>
      <vt:lpstr>Πως αξιολογείτε τους χειρισμούς της Κυβέρνησης και του Πρωθυπουργού στην υπόθεση της παρακολούθησης του κινητού του Νίκου Ανδρουλάκη;</vt:lpstr>
      <vt:lpstr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 </vt:lpstr>
      <vt:lpstr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 </vt:lpstr>
      <vt:lpstr>Πιστεύετε ότι η παρακολούθηση του κινητού του Νίκου Ανδρουλάκη από την ΕΥΠ, είναι κάτι πρωτόγνωρο ή ότι έχουν παρακολουθηθεί πολιτικά πρόσωπα από Κυβερνήσεις όλων των κομμάτων που έχουν κυβερνήσει; </vt:lpstr>
      <vt:lpstr>Θεωρείτε ότι η Εξεταστική Επιτροπή που έχει συσταθεί για να διερευνήσει την υπόθεση, θα καταφέρει να φέρει όλη την αλήθεια στο φως; </vt:lpstr>
      <vt:lpstr>Θεωρείτε ότι η Εξεταστική Επιτροπή που έχει συσταθεί για να διερευνήσει την υπόθεση, θα καταφέρει να φέρει όλη την αλήθεια στο φως; </vt:lpstr>
      <vt:lpstr>Θεωρείτε ότι η Εξεταστική Επιτροπή που έχει συσταθεί για να διερευνήσει την υπόθεση, θα καταφέρει να φέρει όλη την αλήθεια στο φως; </vt:lpstr>
      <vt:lpstr>Πόσο έχει επηρεάσει το θέμα αυτό την στάση και την άποψή σας απέναντι στην Κυβέρνηση; </vt:lpstr>
      <vt:lpstr>Πόσο έχει επηρεάσει το θέμα αυτό την στάση και την άποψή σας απέναντι στην Κυβέρνηση; </vt:lpstr>
      <vt:lpstr>Πόσο έχει επηρεάσει το θέμα αυτό την στάση και την άποψή σας απέναντι στην Κυβέρνηση; </vt:lpstr>
      <vt:lpstr>Πόσο ικανοποιημένος/η είστε από το συνολικό έργο της Κυβέρνησης μέχρι σήμερα;</vt:lpstr>
      <vt:lpstr>Πόσο ικανοποιημένος/η είστε από το συνολικό έργο της Κυβέρνησης μέχρι σήμερα;</vt:lpstr>
      <vt:lpstr>Πόσο ικανοποιημένος/η είστε από το συνολικό έργο της Κυβέρνησης μέχρι σήμερα;</vt:lpstr>
      <vt:lpstr>Πόσο ικανοποιημένος είστε από την συνολική παρουσία και το έργο του Πρωθυπουργού Κυριάκου Μητσοτάκη; </vt:lpstr>
      <vt:lpstr>Πόσο ικανοποιημένος είστε από την συνολική παρουσία και το έργο του Πρωθυπουργού Κυριάκου Μητσοτάκη; </vt:lpstr>
      <vt:lpstr>Πόσο ικανοποιημένος είστε από την συνολική παρουσία και το έργο του Πρωθυπουργού Κυριάκου Μητσοτάκη; </vt:lpstr>
      <vt:lpstr>Πόσο ικανοποιημένος/η είστε από το συνολικό έργο της αντιπολίτευσης μέχρι σήμερα; </vt:lpstr>
      <vt:lpstr>Ποια η άποψή σας για τους Πολιτικούς αρχηγούς</vt:lpstr>
      <vt:lpstr>Μεταξύ Μητσοτάκη - Τσίπρα ποιος θεωρείται ότι μπορεί να διαχειριστεί καλύτερα... </vt:lpstr>
      <vt:lpstr>Ανάμεσα στον Κυριάκο Μητσοτάκη και τον Αλέξη Τσίπρα ποιον θεωρείτε καταλληλότερο για Πρωθυπουργό;</vt:lpstr>
      <vt:lpstr>Ανάμεσα στον Κυριάκο Μητσοτάκη και τον Αλέξη Τσίπρα ποιον θεωρείτε καταλληλότερο για Πρωθυπουργό;</vt:lpstr>
      <vt:lpstr>Ανάμεσα στον Κυριάκο Μητσοτάκη και τον Αλέξη Τσίπρα ποιον θεωρείτε καταλληλότερο για Πρωθυπουργό;</vt:lpstr>
      <vt:lpstr>Εσείς θέλετε να γίνουν άμεσα πρόωρες εκλογές ή αυτές να πραγματοποιηθούν στο τέλος της τετραετίας; </vt:lpstr>
      <vt:lpstr>Εσείς θέλετε να γίνουν άμεσα πρόωρες εκλογές ή αυτές να πραγματοποιηθούν στο τέλος της τετραετίας; </vt:lpstr>
      <vt:lpstr>Εσείς θέλετε να γίνουν άμεσα πρόωρες εκλογές ή αυτές να πραγματοποιηθούν στο τέλος της τετραετίας; </vt:lpstr>
      <vt:lpstr>Τι Κυβέρνηση προτιμάτε να προκύψει από τις ερχόμενες βουλευτικές εκλογές; </vt:lpstr>
      <vt:lpstr>Τι Κυβέρνηση προτιμάτε να προκύψει από τις ερχόμενες βουλευτικές εκλογές; </vt:lpstr>
      <vt:lpstr>Τι Κυβέρνηση προτιμάτε να προκύψει από τις ερχόμενες βουλευτικές εκλογές; </vt:lpstr>
      <vt:lpstr>Τι θα ψηφίσετε στις ερχόμενες βουλευτικές εκλογές που θα πραγματοποιηθούν με απλή αναλογική;</vt:lpstr>
      <vt:lpstr>Τι θα ψηφίσετε στις ερχόμενες βουλευτικές εκλογές που θα πραγματοποιηθούν με απλή αναλογική; </vt:lpstr>
      <vt:lpstr>Τι θα ψηφίσετε στις ερχόμενες βουλευτικές εκλογές που θα πραγματοποιηθούν με απλή αναλογική; Επι των εγκύρων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nickbac</cp:lastModifiedBy>
  <cp:revision>258</cp:revision>
  <dcterms:created xsi:type="dcterms:W3CDTF">2021-02-20T11:15:26Z</dcterms:created>
  <dcterms:modified xsi:type="dcterms:W3CDTF">2022-09-16T05:47:42Z</dcterms:modified>
</cp:coreProperties>
</file>